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Lst>
  <p:sldSz cy="5143500" cx="9144000"/>
  <p:notesSz cx="6858000" cy="9144000"/>
  <p:embeddedFontLst>
    <p:embeddedFont>
      <p:font typeface="Open Sans"/>
      <p:regular r:id="rId27"/>
      <p:bold r:id="rId28"/>
      <p:italic r:id="rId29"/>
      <p:boldItalic r:id="rId3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A1F00DE8-8E1C-43F4-AE34-71A8062D3C0F}">
  <a:tblStyle styleId="{A1F00DE8-8E1C-43F4-AE34-71A8062D3C0F}"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998D9EE1-7F33-47B6-B3BD-3C24E6959756}" styleName="Table_1">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font" Target="fonts/OpenSans-bold.fntdata"/><Relationship Id="rId27" Type="http://schemas.openxmlformats.org/officeDocument/2006/relationships/font" Target="fonts/OpenSans-regular.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OpenSans-italic.fntdata"/><Relationship Id="rId7" Type="http://schemas.openxmlformats.org/officeDocument/2006/relationships/slide" Target="slides/slide1.xml"/><Relationship Id="rId8" Type="http://schemas.openxmlformats.org/officeDocument/2006/relationships/slide" Target="slides/slide2.xml"/><Relationship Id="rId30" Type="http://schemas.openxmlformats.org/officeDocument/2006/relationships/font" Target="fonts/OpenSans-boldItalic.fnt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helpx.adobe.com/acrobat/kb/print-posters-banners-acrobat-reader.html"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13c259a5744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13c259a5744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13c259a5744_0_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13c259a5744_0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Open Sans"/>
                <a:ea typeface="Open Sans"/>
                <a:cs typeface="Open Sans"/>
                <a:sym typeface="Open Sans"/>
              </a:rPr>
              <a:t>Pros: </a:t>
            </a:r>
            <a:r>
              <a:rPr lang="en">
                <a:latin typeface="Open Sans"/>
                <a:ea typeface="Open Sans"/>
                <a:cs typeface="Open Sans"/>
                <a:sym typeface="Open Sans"/>
              </a:rPr>
              <a:t>Non-lethal method, Technology improving constantly, Can monitor remote areas, Provides continuous data</a:t>
            </a:r>
            <a:endParaRPr>
              <a:latin typeface="Open Sans"/>
              <a:ea typeface="Open Sans"/>
              <a:cs typeface="Open Sans"/>
              <a:sym typeface="Open Sans"/>
            </a:endParaRPr>
          </a:p>
          <a:p>
            <a:pPr indent="0" lvl="0" marL="0" rtl="0" algn="l">
              <a:spcBef>
                <a:spcPts val="0"/>
              </a:spcBef>
              <a:spcAft>
                <a:spcPts val="0"/>
              </a:spcAft>
              <a:buNone/>
            </a:pPr>
            <a:r>
              <a:rPr b="1" lang="en">
                <a:latin typeface="Open Sans"/>
                <a:ea typeface="Open Sans"/>
                <a:cs typeface="Open Sans"/>
                <a:sym typeface="Open Sans"/>
              </a:rPr>
              <a:t>Cons: </a:t>
            </a:r>
            <a:r>
              <a:rPr lang="en">
                <a:latin typeface="Open Sans"/>
                <a:ea typeface="Open Sans"/>
                <a:cs typeface="Open Sans"/>
                <a:sym typeface="Open Sans"/>
              </a:rPr>
              <a:t>Cost of equipment, Potential for theft, Too many photos to look at, Hard to identify individual animals</a:t>
            </a:r>
            <a:endParaRPr>
              <a:latin typeface="Open Sans"/>
              <a:ea typeface="Open Sans"/>
              <a:cs typeface="Open Sans"/>
              <a:sym typeface="Open Sans"/>
            </a:endParaRPr>
          </a:p>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13c259a5744_0_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13c259a5744_0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13c259a5744_0_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1" name="Google Shape;171;g13c259a5744_0_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13c259a5744_0_1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13c259a5744_0_1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g13c259a5744_0_1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6" name="Google Shape;196;g13c259a5744_0_1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13c259a5744_0_1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13c259a5744_0_1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g13c37168f87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6" name="Google Shape;216;g13c37168f87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13c259a5744_0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6" name="Google Shape;226;g13c259a5744_0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13c259a5744_0_1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9" name="Google Shape;239;g13c259a5744_0_1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g13c259a5744_0_1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0" name="Google Shape;250;g13c259a5744_0_1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g13c259a5744_0_1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3" name="Google Shape;263;g13c259a5744_0_1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a:solidFill>
                  <a:schemeClr val="dk1"/>
                </a:solidFill>
                <a:latin typeface="Open Sans"/>
                <a:ea typeface="Open Sans"/>
                <a:cs typeface="Open Sans"/>
                <a:sym typeface="Open Sans"/>
              </a:rPr>
              <a:t>Teachers– how to print a poster without spending all your money at a print shop? Try tile printing! Cut and paste the sheets together, then clip to a blank tri-fold board so it will stand upright. </a:t>
            </a:r>
            <a:endParaRPr>
              <a:solidFill>
                <a:schemeClr val="dk1"/>
              </a:solidFill>
              <a:latin typeface="Open Sans"/>
              <a:ea typeface="Open Sans"/>
              <a:cs typeface="Open Sans"/>
              <a:sym typeface="Open Sans"/>
            </a:endParaRPr>
          </a:p>
          <a:p>
            <a:pPr indent="0" lvl="0" marL="0" rtl="0" algn="l">
              <a:lnSpc>
                <a:spcPct val="115000"/>
              </a:lnSpc>
              <a:spcBef>
                <a:spcPts val="0"/>
              </a:spcBef>
              <a:spcAft>
                <a:spcPts val="0"/>
              </a:spcAft>
              <a:buNone/>
            </a:pPr>
            <a:r>
              <a:rPr lang="en" u="sng">
                <a:solidFill>
                  <a:srgbClr val="0097A7"/>
                </a:solidFill>
                <a:latin typeface="Open Sans"/>
                <a:ea typeface="Open Sans"/>
                <a:cs typeface="Open Sans"/>
                <a:sym typeface="Open Sans"/>
                <a:hlinkClick r:id="rId2">
                  <a:extLst>
                    <a:ext uri="{A12FA001-AC4F-418D-AE19-62706E023703}">
                      <ahyp:hlinkClr val="tx"/>
                    </a:ext>
                  </a:extLst>
                </a:hlinkClick>
              </a:rPr>
              <a:t>Click for a link to learn how to tile print with Adobe</a:t>
            </a:r>
            <a:r>
              <a:rPr lang="en">
                <a:solidFill>
                  <a:schemeClr val="dk1"/>
                </a:solidFill>
                <a:latin typeface="Open Sans"/>
                <a:ea typeface="Open Sans"/>
                <a:cs typeface="Open Sans"/>
                <a:sym typeface="Open Sans"/>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g13c259a5744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 name="Google Shape;71;g13c259a574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g142ff4b5331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 name="Google Shape;80;g142ff4b533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13c259a5744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 name="Google Shape;89;g13c259a5744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13e7e525673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13e7e52567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13c259a5744_0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13c259a5744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Open Sans"/>
                <a:ea typeface="Open Sans"/>
                <a:cs typeface="Open Sans"/>
                <a:sym typeface="Open Sans"/>
              </a:rPr>
              <a:t>Link to articles: https://www.sciencenewsforstudents.org/?s=camera+trap</a:t>
            </a:r>
            <a:endParaRPr b="1">
              <a:latin typeface="Open Sans"/>
              <a:ea typeface="Open Sans"/>
              <a:cs typeface="Open Sans"/>
              <a:sym typeface="Open Sans"/>
            </a:endParaRPr>
          </a:p>
          <a:p>
            <a:pPr indent="0" lvl="0" marL="0" rtl="0" algn="l">
              <a:spcBef>
                <a:spcPts val="0"/>
              </a:spcBef>
              <a:spcAft>
                <a:spcPts val="0"/>
              </a:spcAft>
              <a:buNone/>
            </a:pPr>
            <a:r>
              <a:t/>
            </a:r>
            <a:endParaRPr b="1">
              <a:latin typeface="Open Sans"/>
              <a:ea typeface="Open Sans"/>
              <a:cs typeface="Open Sans"/>
              <a:sym typeface="Open Sans"/>
            </a:endParaRPr>
          </a:p>
          <a:p>
            <a:pPr indent="0" lvl="0" marL="0" rtl="0" algn="l">
              <a:spcBef>
                <a:spcPts val="0"/>
              </a:spcBef>
              <a:spcAft>
                <a:spcPts val="0"/>
              </a:spcAft>
              <a:buNone/>
            </a:pPr>
            <a:r>
              <a:rPr b="1" lang="en">
                <a:latin typeface="Open Sans"/>
                <a:ea typeface="Open Sans"/>
                <a:cs typeface="Open Sans"/>
                <a:sym typeface="Open Sans"/>
              </a:rPr>
              <a:t>Pros: </a:t>
            </a:r>
            <a:r>
              <a:rPr lang="en">
                <a:latin typeface="Open Sans"/>
                <a:ea typeface="Open Sans"/>
                <a:cs typeface="Open Sans"/>
                <a:sym typeface="Open Sans"/>
              </a:rPr>
              <a:t>Non-lethal method, Technology improving constantly, Can monitor remote areas, Provides continuous data</a:t>
            </a:r>
            <a:endParaRPr>
              <a:latin typeface="Open Sans"/>
              <a:ea typeface="Open Sans"/>
              <a:cs typeface="Open Sans"/>
              <a:sym typeface="Open Sans"/>
            </a:endParaRPr>
          </a:p>
          <a:p>
            <a:pPr indent="0" lvl="0" marL="0" rtl="0" algn="l">
              <a:spcBef>
                <a:spcPts val="0"/>
              </a:spcBef>
              <a:spcAft>
                <a:spcPts val="0"/>
              </a:spcAft>
              <a:buNone/>
            </a:pPr>
            <a:r>
              <a:rPr b="1" lang="en">
                <a:latin typeface="Open Sans"/>
                <a:ea typeface="Open Sans"/>
                <a:cs typeface="Open Sans"/>
                <a:sym typeface="Open Sans"/>
              </a:rPr>
              <a:t>Cons: </a:t>
            </a:r>
            <a:r>
              <a:rPr lang="en">
                <a:latin typeface="Open Sans"/>
                <a:ea typeface="Open Sans"/>
                <a:cs typeface="Open Sans"/>
                <a:sym typeface="Open Sans"/>
              </a:rPr>
              <a:t>Cost of equipment, Potential for theft, Too many photos to look at, Hard to identify individual animals</a:t>
            </a:r>
            <a:endParaRPr>
              <a:latin typeface="Open Sans"/>
              <a:ea typeface="Open Sans"/>
              <a:cs typeface="Open Sans"/>
              <a:sym typeface="Open Sans"/>
            </a:endParaRPr>
          </a:p>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13c6bab4ca3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13c6bab4ca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13c259a5744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 name="Google Shape;135;g13c259a5744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2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2.png"/><Relationship Id="rId4" Type="http://schemas.openxmlformats.org/officeDocument/2006/relationships/image" Target="../media/image12.png"/><Relationship Id="rId5" Type="http://schemas.openxmlformats.org/officeDocument/2006/relationships/image" Target="../media/image27.png"/><Relationship Id="rId6" Type="http://schemas.openxmlformats.org/officeDocument/2006/relationships/image" Target="../media/image7.png"/><Relationship Id="rId7" Type="http://schemas.openxmlformats.org/officeDocument/2006/relationships/hyperlink" Target="https://www.audubon.org/news/can-painting-wind-turbine-blades-black-really-save-birds"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hyperlink" Target="http://www.youtube.com/watch?v=tFbUI87OjBc" TargetMode="External"/><Relationship Id="rId4" Type="http://schemas.openxmlformats.org/officeDocument/2006/relationships/image" Target="../media/image13.jpg"/><Relationship Id="rId5" Type="http://schemas.openxmlformats.org/officeDocument/2006/relationships/image" Target="../media/image40.jpg"/><Relationship Id="rId6" Type="http://schemas.openxmlformats.org/officeDocument/2006/relationships/image" Target="../media/image36.jpg"/><Relationship Id="rId7" Type="http://schemas.openxmlformats.org/officeDocument/2006/relationships/image" Target="../media/image30.jpg"/><Relationship Id="rId8" Type="http://schemas.openxmlformats.org/officeDocument/2006/relationships/image" Target="../media/image37.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xml"/><Relationship Id="rId3" Type="http://schemas.openxmlformats.org/officeDocument/2006/relationships/image" Target="../media/image26.png"/><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xml"/><Relationship Id="rId3" Type="http://schemas.openxmlformats.org/officeDocument/2006/relationships/image" Target="../media/image15.png"/><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21.png"/><Relationship Id="rId4" Type="http://schemas.openxmlformats.org/officeDocument/2006/relationships/hyperlink" Target="https://myodfw.com/wildlife-viewing/species/mammals" TargetMode="External"/><Relationship Id="rId5" Type="http://schemas.openxmlformats.org/officeDocument/2006/relationships/image" Target="../media/image17.png"/><Relationship Id="rId6" Type="http://schemas.openxmlformats.org/officeDocument/2006/relationships/image" Target="../media/image2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6.xml"/><Relationship Id="rId3" Type="http://schemas.openxmlformats.org/officeDocument/2006/relationships/image" Target="../media/image25.png"/><Relationship Id="rId4" Type="http://schemas.openxmlformats.org/officeDocument/2006/relationships/hyperlink" Target="https://www.canva.com/design/play?category=tADbfqfbIxE&amp;type=TAEB2h7V5Cw" TargetMode="External"/><Relationship Id="rId5" Type="http://schemas.openxmlformats.org/officeDocument/2006/relationships/image" Target="../media/image41.gif"/><Relationship Id="rId6" Type="http://schemas.openxmlformats.org/officeDocument/2006/relationships/hyperlink" Target="https://docs.google.com/presentation/d/11ZjAL6uhsax5_oEWUzfi0OZCFokSlSnDQKEKNs2WwT4/edit#slide=id.p" TargetMode="External"/><Relationship Id="rId7" Type="http://schemas.openxmlformats.org/officeDocument/2006/relationships/hyperlink" Target="https://docs.google.com/presentation/d/11ZjAL6uhsax5_oEWUzfi0OZCFokSlSnDQKEKNs2WwT4/edit#slide=id.p"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39.png"/><Relationship Id="rId4" Type="http://schemas.openxmlformats.org/officeDocument/2006/relationships/image" Target="../media/image31.png"/><Relationship Id="rId5" Type="http://schemas.openxmlformats.org/officeDocument/2006/relationships/image" Target="../media/image42.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hyperlink" Target="https://docs.google.com/presentation/d/15vsjvAigbTtm1CdIMD-WCmx276WFzMd2uTdnL6Xgb8U/edit#slide=id.g13c7ea6f301_0_5" TargetMode="External"/><Relationship Id="rId4" Type="http://schemas.openxmlformats.org/officeDocument/2006/relationships/hyperlink" Target="https://thekidshouldseethis.com/post/wangari-maathai-i-will-be-a-hummingbird" TargetMode="External"/><Relationship Id="rId5" Type="http://schemas.openxmlformats.org/officeDocument/2006/relationships/image" Target="../media/image29.png"/><Relationship Id="rId6" Type="http://schemas.openxmlformats.org/officeDocument/2006/relationships/image" Target="../media/image32.png"/><Relationship Id="rId7" Type="http://schemas.openxmlformats.org/officeDocument/2006/relationships/image" Target="../media/image3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38.png"/><Relationship Id="rId4" Type="http://schemas.openxmlformats.org/officeDocument/2006/relationships/image" Target="../media/image33.png"/><Relationship Id="rId5" Type="http://schemas.openxmlformats.org/officeDocument/2006/relationships/hyperlink" Target="https://thedcline.org/2019/03/12/middle-schoolers-take-control-of-their-own-narrative-with-everyday-dc-photo-project/"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42.jpg"/><Relationship Id="rId4" Type="http://schemas.openxmlformats.org/officeDocument/2006/relationships/hyperlink" Target="https://docs.google.com/presentation/d/1U6zUd7T-EoDgV35Os6GtLT55kDVWEASyoS1H--AS1b0/edit#slide=id.ge0e0497033_0_74" TargetMode="External"/><Relationship Id="rId5" Type="http://schemas.openxmlformats.org/officeDocument/2006/relationships/image" Target="../media/image3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7.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11.png"/><Relationship Id="rId4" Type="http://schemas.openxmlformats.org/officeDocument/2006/relationships/image" Target="../media/image10.png"/><Relationship Id="rId5"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8.png"/><Relationship Id="rId4" Type="http://schemas.openxmlformats.org/officeDocument/2006/relationships/image" Target="../media/image5.png"/><Relationship Id="rId5" Type="http://schemas.openxmlformats.org/officeDocument/2006/relationships/image" Target="../media/image16.png"/><Relationship Id="rId6" Type="http://schemas.openxmlformats.org/officeDocument/2006/relationships/image" Target="../media/image2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4.png"/><Relationship Id="rId4" Type="http://schemas.openxmlformats.org/officeDocument/2006/relationships/hyperlink" Target="https://oe.oregonexplorer.info/wildlife/wildlifeviewer/" TargetMode="External"/><Relationship Id="rId5" Type="http://schemas.openxmlformats.org/officeDocument/2006/relationships/hyperlink" Target="https://www.oregonconservationstrategy.org/ecoregions/"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graphicFrame>
        <p:nvGraphicFramePr>
          <p:cNvPr id="54" name="Google Shape;54;p13"/>
          <p:cNvGraphicFramePr/>
          <p:nvPr/>
        </p:nvGraphicFramePr>
        <p:xfrm>
          <a:off x="0" y="1364400"/>
          <a:ext cx="3000000" cy="3000000"/>
        </p:xfrm>
        <a:graphic>
          <a:graphicData uri="http://schemas.openxmlformats.org/drawingml/2006/table">
            <a:tbl>
              <a:tblPr>
                <a:noFill/>
                <a:tableStyleId>{A1F00DE8-8E1C-43F4-AE34-71A8062D3C0F}</a:tableStyleId>
              </a:tblPr>
              <a:tblGrid>
                <a:gridCol w="1145575"/>
                <a:gridCol w="2512025"/>
                <a:gridCol w="5486400"/>
              </a:tblGrid>
              <a:tr h="12700">
                <a:tc>
                  <a:txBody>
                    <a:bodyPr/>
                    <a:lstStyle/>
                    <a:p>
                      <a:pPr indent="0" lvl="0" marL="0" rtl="0" algn="l">
                        <a:spcBef>
                          <a:spcPts val="0"/>
                        </a:spcBef>
                        <a:spcAft>
                          <a:spcPts val="0"/>
                        </a:spcAft>
                        <a:buNone/>
                      </a:pPr>
                      <a:r>
                        <a:rPr lang="en" sz="1200">
                          <a:latin typeface="Open Sans"/>
                          <a:ea typeface="Open Sans"/>
                          <a:cs typeface="Open Sans"/>
                          <a:sym typeface="Open Sans"/>
                        </a:rPr>
                        <a:t>Part 1: Why camera trap?</a:t>
                      </a:r>
                      <a:endParaRPr sz="1200">
                        <a:latin typeface="Open Sans"/>
                        <a:ea typeface="Open Sans"/>
                        <a:cs typeface="Open Sans"/>
                        <a:sym typeface="Open Sans"/>
                      </a:endParaRPr>
                    </a:p>
                  </a:txBody>
                  <a:tcPr marT="63500" marB="63500" marR="63500" marL="63500"/>
                </a:tc>
                <a:tc>
                  <a:txBody>
                    <a:bodyPr/>
                    <a:lstStyle/>
                    <a:p>
                      <a:pPr indent="-298450" lvl="0" marL="457200" rtl="0" algn="l">
                        <a:spcBef>
                          <a:spcPts val="0"/>
                        </a:spcBef>
                        <a:spcAft>
                          <a:spcPts val="0"/>
                        </a:spcAft>
                        <a:buSzPts val="1100"/>
                        <a:buFont typeface="Open Sans"/>
                        <a:buChar char="●"/>
                      </a:pPr>
                      <a:r>
                        <a:rPr lang="en" sz="1100">
                          <a:latin typeface="Open Sans"/>
                          <a:ea typeface="Open Sans"/>
                          <a:cs typeface="Open Sans"/>
                          <a:sym typeface="Open Sans"/>
                        </a:rPr>
                        <a:t>Critically discuss the pros and cons of using camera traps</a:t>
                      </a:r>
                      <a:endParaRPr sz="1100">
                        <a:latin typeface="Open Sans"/>
                        <a:ea typeface="Open Sans"/>
                        <a:cs typeface="Open Sans"/>
                        <a:sym typeface="Open Sans"/>
                      </a:endParaRPr>
                    </a:p>
                    <a:p>
                      <a:pPr indent="-298450" lvl="0" marL="457200" rtl="0" algn="l">
                        <a:spcBef>
                          <a:spcPts val="0"/>
                        </a:spcBef>
                        <a:spcAft>
                          <a:spcPts val="0"/>
                        </a:spcAft>
                        <a:buSzPts val="1100"/>
                        <a:buFont typeface="Open Sans"/>
                        <a:buChar char="●"/>
                      </a:pPr>
                      <a:r>
                        <a:rPr lang="en" sz="1100">
                          <a:latin typeface="Open Sans"/>
                          <a:ea typeface="Open Sans"/>
                          <a:cs typeface="Open Sans"/>
                          <a:sym typeface="Open Sans"/>
                        </a:rPr>
                        <a:t>Identify locations that suit the criteria for a camera trap</a:t>
                      </a:r>
                      <a:endParaRPr sz="1100">
                        <a:latin typeface="Open Sans"/>
                        <a:ea typeface="Open Sans"/>
                        <a:cs typeface="Open Sans"/>
                        <a:sym typeface="Open Sans"/>
                      </a:endParaRPr>
                    </a:p>
                  </a:txBody>
                  <a:tcPr marT="63500" marB="63500" marR="63500" marL="63500"/>
                </a:tc>
                <a:tc>
                  <a:txBody>
                    <a:bodyPr/>
                    <a:lstStyle/>
                    <a:p>
                      <a:pPr indent="-298450" lvl="0" marL="457200" rtl="0" algn="l">
                        <a:spcBef>
                          <a:spcPts val="0"/>
                        </a:spcBef>
                        <a:spcAft>
                          <a:spcPts val="0"/>
                        </a:spcAft>
                        <a:buSzPts val="1100"/>
                        <a:buFont typeface="Open Sans"/>
                        <a:buChar char="●"/>
                      </a:pPr>
                      <a:r>
                        <a:rPr lang="en" sz="1100">
                          <a:latin typeface="Open Sans"/>
                          <a:ea typeface="Open Sans"/>
                          <a:cs typeface="Open Sans"/>
                          <a:sym typeface="Open Sans"/>
                        </a:rPr>
                        <a:t>Jigsaw: </a:t>
                      </a:r>
                      <a:r>
                        <a:rPr lang="en" sz="1100">
                          <a:latin typeface="Open Sans"/>
                          <a:ea typeface="Open Sans"/>
                          <a:cs typeface="Open Sans"/>
                          <a:sym typeface="Open Sans"/>
                        </a:rPr>
                        <a:t>Explore real world studies that use Camera Traps</a:t>
                      </a:r>
                      <a:endParaRPr sz="1100">
                        <a:latin typeface="Open Sans"/>
                        <a:ea typeface="Open Sans"/>
                        <a:cs typeface="Open Sans"/>
                        <a:sym typeface="Open Sans"/>
                      </a:endParaRPr>
                    </a:p>
                    <a:p>
                      <a:pPr indent="-298450" lvl="0" marL="457200" rtl="0" algn="l">
                        <a:spcBef>
                          <a:spcPts val="0"/>
                        </a:spcBef>
                        <a:spcAft>
                          <a:spcPts val="0"/>
                        </a:spcAft>
                        <a:buSzPts val="1100"/>
                        <a:buFont typeface="Open Sans"/>
                        <a:buChar char="●"/>
                      </a:pPr>
                      <a:r>
                        <a:rPr lang="en" sz="1100">
                          <a:latin typeface="Open Sans"/>
                          <a:ea typeface="Open Sans"/>
                          <a:cs typeface="Open Sans"/>
                          <a:sym typeface="Open Sans"/>
                        </a:rPr>
                        <a:t>Explore your ecoregion and make a list of potential wildlife you’ll see</a:t>
                      </a:r>
                      <a:endParaRPr sz="1100">
                        <a:latin typeface="Open Sans"/>
                        <a:ea typeface="Open Sans"/>
                        <a:cs typeface="Open Sans"/>
                        <a:sym typeface="Open Sans"/>
                      </a:endParaRPr>
                    </a:p>
                    <a:p>
                      <a:pPr indent="-298450" lvl="0" marL="457200" rtl="0" algn="l">
                        <a:spcBef>
                          <a:spcPts val="0"/>
                        </a:spcBef>
                        <a:spcAft>
                          <a:spcPts val="0"/>
                        </a:spcAft>
                        <a:buSzPts val="1100"/>
                        <a:buFont typeface="Open Sans"/>
                        <a:buChar char="●"/>
                      </a:pPr>
                      <a:r>
                        <a:rPr lang="en" sz="1100">
                          <a:latin typeface="Open Sans"/>
                          <a:ea typeface="Open Sans"/>
                          <a:cs typeface="Open Sans"/>
                          <a:sym typeface="Open Sans"/>
                        </a:rPr>
                        <a:t>Interview school or family members to make predictions of what you’ll catch</a:t>
                      </a:r>
                      <a:endParaRPr sz="1100">
                        <a:latin typeface="Open Sans"/>
                        <a:ea typeface="Open Sans"/>
                        <a:cs typeface="Open Sans"/>
                        <a:sym typeface="Open Sans"/>
                      </a:endParaRPr>
                    </a:p>
                    <a:p>
                      <a:pPr indent="-298450" lvl="0" marL="457200" rtl="0" algn="l">
                        <a:spcBef>
                          <a:spcPts val="0"/>
                        </a:spcBef>
                        <a:spcAft>
                          <a:spcPts val="0"/>
                        </a:spcAft>
                        <a:buSzPts val="1100"/>
                        <a:buFont typeface="Open Sans"/>
                        <a:buChar char="●"/>
                      </a:pPr>
                      <a:r>
                        <a:rPr lang="en" sz="1100">
                          <a:latin typeface="Open Sans"/>
                          <a:ea typeface="Open Sans"/>
                          <a:cs typeface="Open Sans"/>
                          <a:sym typeface="Open Sans"/>
                        </a:rPr>
                        <a:t>Scout potential locations around school</a:t>
                      </a:r>
                      <a:endParaRPr sz="1100">
                        <a:latin typeface="Open Sans"/>
                        <a:ea typeface="Open Sans"/>
                        <a:cs typeface="Open Sans"/>
                        <a:sym typeface="Open Sans"/>
                      </a:endParaRPr>
                    </a:p>
                    <a:p>
                      <a:pPr indent="-298450" lvl="0" marL="457200" rtl="0" algn="l">
                        <a:spcBef>
                          <a:spcPts val="0"/>
                        </a:spcBef>
                        <a:spcAft>
                          <a:spcPts val="0"/>
                        </a:spcAft>
                        <a:buSzPts val="1100"/>
                        <a:buFont typeface="Open Sans"/>
                        <a:buChar char="●"/>
                      </a:pPr>
                      <a:r>
                        <a:rPr lang="en" sz="1100">
                          <a:latin typeface="Open Sans"/>
                          <a:ea typeface="Open Sans"/>
                          <a:cs typeface="Open Sans"/>
                          <a:sym typeface="Open Sans"/>
                        </a:rPr>
                        <a:t>Brainstorm experiments</a:t>
                      </a:r>
                      <a:endParaRPr sz="1100">
                        <a:latin typeface="Open Sans"/>
                        <a:ea typeface="Open Sans"/>
                        <a:cs typeface="Open Sans"/>
                        <a:sym typeface="Open Sans"/>
                      </a:endParaRPr>
                    </a:p>
                  </a:txBody>
                  <a:tcPr marT="63500" marB="63500" marR="63500" marL="63500"/>
                </a:tc>
              </a:tr>
              <a:tr h="12700">
                <a:tc>
                  <a:txBody>
                    <a:bodyPr/>
                    <a:lstStyle/>
                    <a:p>
                      <a:pPr indent="0" lvl="0" marL="0" rtl="0" algn="l">
                        <a:spcBef>
                          <a:spcPts val="0"/>
                        </a:spcBef>
                        <a:spcAft>
                          <a:spcPts val="0"/>
                        </a:spcAft>
                        <a:buNone/>
                      </a:pPr>
                      <a:r>
                        <a:rPr lang="en" sz="1200">
                          <a:latin typeface="Open Sans"/>
                          <a:ea typeface="Open Sans"/>
                          <a:cs typeface="Open Sans"/>
                          <a:sym typeface="Open Sans"/>
                        </a:rPr>
                        <a:t>Part 2: Setting up</a:t>
                      </a:r>
                      <a:endParaRPr sz="1200">
                        <a:latin typeface="Open Sans"/>
                        <a:ea typeface="Open Sans"/>
                        <a:cs typeface="Open Sans"/>
                        <a:sym typeface="Open Sans"/>
                      </a:endParaRPr>
                    </a:p>
                  </a:txBody>
                  <a:tcPr marT="63500" marB="63500" marR="63500" marL="63500"/>
                </a:tc>
                <a:tc>
                  <a:txBody>
                    <a:bodyPr/>
                    <a:lstStyle/>
                    <a:p>
                      <a:pPr indent="-298450" lvl="0" marL="457200" rtl="0" algn="l">
                        <a:spcBef>
                          <a:spcPts val="0"/>
                        </a:spcBef>
                        <a:spcAft>
                          <a:spcPts val="0"/>
                        </a:spcAft>
                        <a:buSzPts val="1100"/>
                        <a:buFont typeface="Open Sans"/>
                        <a:buChar char="●"/>
                      </a:pPr>
                      <a:r>
                        <a:rPr lang="en" sz="1100">
                          <a:latin typeface="Open Sans"/>
                          <a:ea typeface="Open Sans"/>
                          <a:cs typeface="Open Sans"/>
                          <a:sym typeface="Open Sans"/>
                        </a:rPr>
                        <a:t>Articulate goals for their camera trap deployment</a:t>
                      </a:r>
                      <a:endParaRPr sz="1100">
                        <a:latin typeface="Open Sans"/>
                        <a:ea typeface="Open Sans"/>
                        <a:cs typeface="Open Sans"/>
                        <a:sym typeface="Open Sans"/>
                      </a:endParaRPr>
                    </a:p>
                    <a:p>
                      <a:pPr indent="-298450" lvl="0" marL="457200" rtl="0" algn="l">
                        <a:spcBef>
                          <a:spcPts val="0"/>
                        </a:spcBef>
                        <a:spcAft>
                          <a:spcPts val="0"/>
                        </a:spcAft>
                        <a:buSzPts val="1100"/>
                        <a:buFont typeface="Open Sans"/>
                        <a:buChar char="●"/>
                      </a:pPr>
                      <a:r>
                        <a:rPr lang="en" sz="1100">
                          <a:latin typeface="Open Sans"/>
                          <a:ea typeface="Open Sans"/>
                          <a:cs typeface="Open Sans"/>
                          <a:sym typeface="Open Sans"/>
                        </a:rPr>
                        <a:t>Document setup</a:t>
                      </a:r>
                      <a:endParaRPr sz="1100">
                        <a:latin typeface="Open Sans"/>
                        <a:ea typeface="Open Sans"/>
                        <a:cs typeface="Open Sans"/>
                        <a:sym typeface="Open Sans"/>
                      </a:endParaRPr>
                    </a:p>
                  </a:txBody>
                  <a:tcPr marT="63500" marB="63500" marR="63500" marL="63500"/>
                </a:tc>
                <a:tc>
                  <a:txBody>
                    <a:bodyPr/>
                    <a:lstStyle/>
                    <a:p>
                      <a:pPr indent="-298450" lvl="0" marL="457200" rtl="0" algn="l">
                        <a:spcBef>
                          <a:spcPts val="0"/>
                        </a:spcBef>
                        <a:spcAft>
                          <a:spcPts val="0"/>
                        </a:spcAft>
                        <a:buSzPts val="1100"/>
                        <a:buFont typeface="Open Sans"/>
                        <a:buChar char="●"/>
                      </a:pPr>
                      <a:r>
                        <a:rPr lang="en" sz="1100">
                          <a:latin typeface="Open Sans"/>
                          <a:ea typeface="Open Sans"/>
                          <a:cs typeface="Open Sans"/>
                          <a:sym typeface="Open Sans"/>
                        </a:rPr>
                        <a:t>Finalize an experiment idea</a:t>
                      </a:r>
                      <a:endParaRPr sz="1100">
                        <a:latin typeface="Open Sans"/>
                        <a:ea typeface="Open Sans"/>
                        <a:cs typeface="Open Sans"/>
                        <a:sym typeface="Open Sans"/>
                      </a:endParaRPr>
                    </a:p>
                    <a:p>
                      <a:pPr indent="-298450" lvl="0" marL="457200" rtl="0" algn="l">
                        <a:spcBef>
                          <a:spcPts val="0"/>
                        </a:spcBef>
                        <a:spcAft>
                          <a:spcPts val="0"/>
                        </a:spcAft>
                        <a:buSzPts val="1100"/>
                        <a:buFont typeface="Open Sans"/>
                        <a:buChar char="●"/>
                      </a:pPr>
                      <a:r>
                        <a:rPr lang="en" sz="1100">
                          <a:latin typeface="Open Sans"/>
                          <a:ea typeface="Open Sans"/>
                          <a:cs typeface="Open Sans"/>
                          <a:sym typeface="Open Sans"/>
                        </a:rPr>
                        <a:t>Set the camera up and take some test shots</a:t>
                      </a:r>
                      <a:endParaRPr sz="1100">
                        <a:latin typeface="Open Sans"/>
                        <a:ea typeface="Open Sans"/>
                        <a:cs typeface="Open Sans"/>
                        <a:sym typeface="Open Sans"/>
                      </a:endParaRPr>
                    </a:p>
                    <a:p>
                      <a:pPr indent="-298450" lvl="0" marL="457200" rtl="0" algn="l">
                        <a:spcBef>
                          <a:spcPts val="0"/>
                        </a:spcBef>
                        <a:spcAft>
                          <a:spcPts val="0"/>
                        </a:spcAft>
                        <a:buSzPts val="1100"/>
                        <a:buFont typeface="Open Sans"/>
                        <a:buChar char="●"/>
                      </a:pPr>
                      <a:r>
                        <a:rPr lang="en" sz="1100">
                          <a:latin typeface="Open Sans"/>
                          <a:ea typeface="Open Sans"/>
                          <a:cs typeface="Open Sans"/>
                          <a:sym typeface="Open Sans"/>
                        </a:rPr>
                        <a:t>Take detailed notes on your setup</a:t>
                      </a:r>
                      <a:endParaRPr sz="1100">
                        <a:latin typeface="Open Sans"/>
                        <a:ea typeface="Open Sans"/>
                        <a:cs typeface="Open Sans"/>
                        <a:sym typeface="Open Sans"/>
                      </a:endParaRPr>
                    </a:p>
                  </a:txBody>
                  <a:tcPr marT="63500" marB="63500" marR="63500" marL="63500"/>
                </a:tc>
              </a:tr>
              <a:tr h="12700">
                <a:tc>
                  <a:txBody>
                    <a:bodyPr/>
                    <a:lstStyle/>
                    <a:p>
                      <a:pPr indent="0" lvl="0" marL="0" rtl="0" algn="l">
                        <a:spcBef>
                          <a:spcPts val="0"/>
                        </a:spcBef>
                        <a:spcAft>
                          <a:spcPts val="0"/>
                        </a:spcAft>
                        <a:buNone/>
                      </a:pPr>
                      <a:r>
                        <a:rPr lang="en" sz="1200">
                          <a:latin typeface="Open Sans"/>
                          <a:ea typeface="Open Sans"/>
                          <a:cs typeface="Open Sans"/>
                          <a:sym typeface="Open Sans"/>
                        </a:rPr>
                        <a:t>Part 3: Sorting photos</a:t>
                      </a:r>
                      <a:endParaRPr sz="1200">
                        <a:latin typeface="Open Sans"/>
                        <a:ea typeface="Open Sans"/>
                        <a:cs typeface="Open Sans"/>
                        <a:sym typeface="Open Sans"/>
                      </a:endParaRPr>
                    </a:p>
                  </a:txBody>
                  <a:tcPr marT="63500" marB="63500" marR="63500" marL="63500"/>
                </a:tc>
                <a:tc>
                  <a:txBody>
                    <a:bodyPr/>
                    <a:lstStyle/>
                    <a:p>
                      <a:pPr indent="-298450" lvl="0" marL="457200" rtl="0" algn="l">
                        <a:spcBef>
                          <a:spcPts val="0"/>
                        </a:spcBef>
                        <a:spcAft>
                          <a:spcPts val="0"/>
                        </a:spcAft>
                        <a:buSzPts val="1100"/>
                        <a:buFont typeface="Open Sans"/>
                        <a:buChar char="●"/>
                      </a:pPr>
                      <a:r>
                        <a:rPr lang="en" sz="1100">
                          <a:latin typeface="Open Sans"/>
                          <a:ea typeface="Open Sans"/>
                          <a:cs typeface="Open Sans"/>
                          <a:sym typeface="Open Sans"/>
                        </a:rPr>
                        <a:t>Practice identifying local wildlife</a:t>
                      </a:r>
                      <a:endParaRPr sz="1100">
                        <a:latin typeface="Open Sans"/>
                        <a:ea typeface="Open Sans"/>
                        <a:cs typeface="Open Sans"/>
                        <a:sym typeface="Open Sans"/>
                      </a:endParaRPr>
                    </a:p>
                    <a:p>
                      <a:pPr indent="-298450" lvl="0" marL="457200" rtl="0" algn="l">
                        <a:spcBef>
                          <a:spcPts val="0"/>
                        </a:spcBef>
                        <a:spcAft>
                          <a:spcPts val="0"/>
                        </a:spcAft>
                        <a:buSzPts val="1100"/>
                        <a:buFont typeface="Open Sans"/>
                        <a:buChar char="●"/>
                      </a:pPr>
                      <a:r>
                        <a:rPr lang="en" sz="1100">
                          <a:latin typeface="Open Sans"/>
                          <a:ea typeface="Open Sans"/>
                          <a:cs typeface="Open Sans"/>
                          <a:sym typeface="Open Sans"/>
                        </a:rPr>
                        <a:t>Explore online resources to learn more about animals</a:t>
                      </a:r>
                      <a:endParaRPr sz="1100">
                        <a:latin typeface="Open Sans"/>
                        <a:ea typeface="Open Sans"/>
                        <a:cs typeface="Open Sans"/>
                        <a:sym typeface="Open Sans"/>
                      </a:endParaRPr>
                    </a:p>
                  </a:txBody>
                  <a:tcPr marT="63500" marB="63500" marR="63500" marL="63500"/>
                </a:tc>
                <a:tc>
                  <a:txBody>
                    <a:bodyPr/>
                    <a:lstStyle/>
                    <a:p>
                      <a:pPr indent="-298450" lvl="0" marL="457200" rtl="0" algn="l">
                        <a:spcBef>
                          <a:spcPts val="0"/>
                        </a:spcBef>
                        <a:spcAft>
                          <a:spcPts val="0"/>
                        </a:spcAft>
                        <a:buSzPts val="1100"/>
                        <a:buFont typeface="Open Sans"/>
                        <a:buChar char="●"/>
                      </a:pPr>
                      <a:r>
                        <a:rPr lang="en" sz="1100">
                          <a:latin typeface="Open Sans"/>
                          <a:ea typeface="Open Sans"/>
                          <a:cs typeface="Open Sans"/>
                          <a:sym typeface="Open Sans"/>
                        </a:rPr>
                        <a:t>Divide students into groups to s</a:t>
                      </a:r>
                      <a:r>
                        <a:rPr lang="en" sz="1100">
                          <a:latin typeface="Open Sans"/>
                          <a:ea typeface="Open Sans"/>
                          <a:cs typeface="Open Sans"/>
                          <a:sym typeface="Open Sans"/>
                        </a:rPr>
                        <a:t>ort through the photos</a:t>
                      </a:r>
                      <a:endParaRPr sz="1100">
                        <a:latin typeface="Open Sans"/>
                        <a:ea typeface="Open Sans"/>
                        <a:cs typeface="Open Sans"/>
                        <a:sym typeface="Open Sans"/>
                      </a:endParaRPr>
                    </a:p>
                    <a:p>
                      <a:pPr indent="-298450" lvl="0" marL="457200" rtl="0" algn="l">
                        <a:spcBef>
                          <a:spcPts val="0"/>
                        </a:spcBef>
                        <a:spcAft>
                          <a:spcPts val="0"/>
                        </a:spcAft>
                        <a:buSzPts val="1100"/>
                        <a:buFont typeface="Open Sans"/>
                        <a:buChar char="●"/>
                      </a:pPr>
                      <a:r>
                        <a:rPr lang="en" sz="1100">
                          <a:latin typeface="Open Sans"/>
                          <a:ea typeface="Open Sans"/>
                          <a:cs typeface="Open Sans"/>
                          <a:sym typeface="Open Sans"/>
                        </a:rPr>
                        <a:t>Use ODFW resources to identify what you find to the best of your ability</a:t>
                      </a:r>
                      <a:endParaRPr sz="1100">
                        <a:latin typeface="Open Sans"/>
                        <a:ea typeface="Open Sans"/>
                        <a:cs typeface="Open Sans"/>
                        <a:sym typeface="Open Sans"/>
                      </a:endParaRPr>
                    </a:p>
                    <a:p>
                      <a:pPr indent="-298450" lvl="0" marL="457200" rtl="0" algn="l">
                        <a:spcBef>
                          <a:spcPts val="0"/>
                        </a:spcBef>
                        <a:spcAft>
                          <a:spcPts val="0"/>
                        </a:spcAft>
                        <a:buSzPts val="1100"/>
                        <a:buFont typeface="Open Sans"/>
                        <a:buChar char="●"/>
                      </a:pPr>
                      <a:r>
                        <a:rPr lang="en" sz="1100">
                          <a:latin typeface="Open Sans"/>
                          <a:ea typeface="Open Sans"/>
                          <a:cs typeface="Open Sans"/>
                          <a:sym typeface="Open Sans"/>
                        </a:rPr>
                        <a:t>Create Creature Reports</a:t>
                      </a:r>
                      <a:endParaRPr sz="1100">
                        <a:latin typeface="Open Sans"/>
                        <a:ea typeface="Open Sans"/>
                        <a:cs typeface="Open Sans"/>
                        <a:sym typeface="Open Sans"/>
                      </a:endParaRPr>
                    </a:p>
                  </a:txBody>
                  <a:tcPr marT="63500" marB="63500" marR="63500" marL="63500"/>
                </a:tc>
              </a:tr>
              <a:tr h="12700">
                <a:tc>
                  <a:txBody>
                    <a:bodyPr/>
                    <a:lstStyle/>
                    <a:p>
                      <a:pPr indent="0" lvl="0" marL="0" rtl="0" algn="l">
                        <a:spcBef>
                          <a:spcPts val="0"/>
                        </a:spcBef>
                        <a:spcAft>
                          <a:spcPts val="0"/>
                        </a:spcAft>
                        <a:buNone/>
                      </a:pPr>
                      <a:r>
                        <a:rPr lang="en" sz="1200">
                          <a:latin typeface="Open Sans"/>
                          <a:ea typeface="Open Sans"/>
                          <a:cs typeface="Open Sans"/>
                          <a:sym typeface="Open Sans"/>
                        </a:rPr>
                        <a:t>Part 4: Creating a final product</a:t>
                      </a:r>
                      <a:endParaRPr sz="1200">
                        <a:latin typeface="Open Sans"/>
                        <a:ea typeface="Open Sans"/>
                        <a:cs typeface="Open Sans"/>
                        <a:sym typeface="Open Sans"/>
                      </a:endParaRPr>
                    </a:p>
                  </a:txBody>
                  <a:tcPr marT="63500" marB="63500" marR="63500" marL="63500"/>
                </a:tc>
                <a:tc>
                  <a:txBody>
                    <a:bodyPr/>
                    <a:lstStyle/>
                    <a:p>
                      <a:pPr indent="-298450" lvl="0" marL="457200" rtl="0" algn="l">
                        <a:spcBef>
                          <a:spcPts val="0"/>
                        </a:spcBef>
                        <a:spcAft>
                          <a:spcPts val="0"/>
                        </a:spcAft>
                        <a:buSzPts val="1100"/>
                        <a:buFont typeface="Open Sans"/>
                        <a:buChar char="●"/>
                      </a:pPr>
                      <a:r>
                        <a:rPr lang="en" sz="1100">
                          <a:latin typeface="Open Sans"/>
                          <a:ea typeface="Open Sans"/>
                          <a:cs typeface="Open Sans"/>
                          <a:sym typeface="Open Sans"/>
                        </a:rPr>
                        <a:t>Organize findings into an interesting and educational product</a:t>
                      </a:r>
                      <a:endParaRPr sz="1100">
                        <a:latin typeface="Open Sans"/>
                        <a:ea typeface="Open Sans"/>
                        <a:cs typeface="Open Sans"/>
                        <a:sym typeface="Open Sans"/>
                      </a:endParaRPr>
                    </a:p>
                  </a:txBody>
                  <a:tcPr marT="63500" marB="63500" marR="63500" marL="63500"/>
                </a:tc>
                <a:tc>
                  <a:txBody>
                    <a:bodyPr/>
                    <a:lstStyle/>
                    <a:p>
                      <a:pPr indent="-298450" lvl="0" marL="457200" rtl="0" algn="l">
                        <a:spcBef>
                          <a:spcPts val="0"/>
                        </a:spcBef>
                        <a:spcAft>
                          <a:spcPts val="0"/>
                        </a:spcAft>
                        <a:buSzPts val="1100"/>
                        <a:buFont typeface="Open Sans"/>
                        <a:buChar char="●"/>
                      </a:pPr>
                      <a:r>
                        <a:rPr lang="en" sz="1100">
                          <a:latin typeface="Open Sans"/>
                          <a:ea typeface="Open Sans"/>
                          <a:cs typeface="Open Sans"/>
                          <a:sym typeface="Open Sans"/>
                        </a:rPr>
                        <a:t>Choose how you’d like to share your findings!</a:t>
                      </a:r>
                      <a:endParaRPr sz="1100">
                        <a:latin typeface="Open Sans"/>
                        <a:ea typeface="Open Sans"/>
                        <a:cs typeface="Open Sans"/>
                        <a:sym typeface="Open Sans"/>
                      </a:endParaRPr>
                    </a:p>
                    <a:p>
                      <a:pPr indent="-298450" lvl="0" marL="742950" rtl="0" algn="l">
                        <a:spcBef>
                          <a:spcPts val="0"/>
                        </a:spcBef>
                        <a:spcAft>
                          <a:spcPts val="0"/>
                        </a:spcAft>
                        <a:buSzPts val="1100"/>
                        <a:buFont typeface="Open Sans"/>
                        <a:buChar char="●"/>
                      </a:pPr>
                      <a:r>
                        <a:rPr lang="en" sz="1100">
                          <a:latin typeface="Open Sans"/>
                          <a:ea typeface="Open Sans"/>
                          <a:cs typeface="Open Sans"/>
                          <a:sym typeface="Open Sans"/>
                        </a:rPr>
                        <a:t>Option A: Children’s Book</a:t>
                      </a:r>
                      <a:endParaRPr sz="1100">
                        <a:latin typeface="Open Sans"/>
                        <a:ea typeface="Open Sans"/>
                        <a:cs typeface="Open Sans"/>
                        <a:sym typeface="Open Sans"/>
                      </a:endParaRPr>
                    </a:p>
                    <a:p>
                      <a:pPr indent="-298450" lvl="0" marL="742950" rtl="0" algn="l">
                        <a:spcBef>
                          <a:spcPts val="0"/>
                        </a:spcBef>
                        <a:spcAft>
                          <a:spcPts val="0"/>
                        </a:spcAft>
                        <a:buSzPts val="1100"/>
                        <a:buFont typeface="Open Sans"/>
                        <a:buChar char="●"/>
                      </a:pPr>
                      <a:r>
                        <a:rPr lang="en" sz="1100">
                          <a:latin typeface="Open Sans"/>
                          <a:ea typeface="Open Sans"/>
                          <a:cs typeface="Open Sans"/>
                          <a:sym typeface="Open Sans"/>
                        </a:rPr>
                        <a:t>Option B: Photo Narratives</a:t>
                      </a:r>
                      <a:endParaRPr sz="1100">
                        <a:latin typeface="Open Sans"/>
                        <a:ea typeface="Open Sans"/>
                        <a:cs typeface="Open Sans"/>
                        <a:sym typeface="Open Sans"/>
                      </a:endParaRPr>
                    </a:p>
                    <a:p>
                      <a:pPr indent="-298450" lvl="0" marL="742950" rtl="0" algn="l">
                        <a:spcBef>
                          <a:spcPts val="0"/>
                        </a:spcBef>
                        <a:spcAft>
                          <a:spcPts val="0"/>
                        </a:spcAft>
                        <a:buSzPts val="1100"/>
                        <a:buFont typeface="Open Sans"/>
                        <a:buChar char="●"/>
                      </a:pPr>
                      <a:r>
                        <a:rPr lang="en" sz="1100">
                          <a:latin typeface="Open Sans"/>
                          <a:ea typeface="Open Sans"/>
                          <a:cs typeface="Open Sans"/>
                          <a:sym typeface="Open Sans"/>
                        </a:rPr>
                        <a:t>Option C: Scientific Poster</a:t>
                      </a:r>
                      <a:endParaRPr sz="1100">
                        <a:latin typeface="Open Sans"/>
                        <a:ea typeface="Open Sans"/>
                        <a:cs typeface="Open Sans"/>
                        <a:sym typeface="Open Sans"/>
                      </a:endParaRPr>
                    </a:p>
                  </a:txBody>
                  <a:tcPr marT="63500" marB="63500" marR="63500" marL="63500"/>
                </a:tc>
              </a:tr>
            </a:tbl>
          </a:graphicData>
        </a:graphic>
      </p:graphicFrame>
      <p:sp>
        <p:nvSpPr>
          <p:cNvPr id="55" name="Google Shape;55;p13"/>
          <p:cNvSpPr txBox="1"/>
          <p:nvPr/>
        </p:nvSpPr>
        <p:spPr>
          <a:xfrm>
            <a:off x="0" y="0"/>
            <a:ext cx="4017300" cy="12267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b="1" lang="en" sz="2500">
                <a:latin typeface="Open Sans"/>
                <a:ea typeface="Open Sans"/>
                <a:cs typeface="Open Sans"/>
                <a:sym typeface="Open Sans"/>
              </a:rPr>
              <a:t>Suggested Weekly Club Plan Overview</a:t>
            </a:r>
            <a:endParaRPr b="1" sz="2500">
              <a:latin typeface="Open Sans"/>
              <a:ea typeface="Open Sans"/>
              <a:cs typeface="Open Sans"/>
              <a:sym typeface="Open Sans"/>
            </a:endParaRPr>
          </a:p>
        </p:txBody>
      </p:sp>
      <p:graphicFrame>
        <p:nvGraphicFramePr>
          <p:cNvPr id="56" name="Google Shape;56;p13"/>
          <p:cNvGraphicFramePr/>
          <p:nvPr/>
        </p:nvGraphicFramePr>
        <p:xfrm>
          <a:off x="0" y="4777775"/>
          <a:ext cx="3000000" cy="3000000"/>
        </p:xfrm>
        <a:graphic>
          <a:graphicData uri="http://schemas.openxmlformats.org/drawingml/2006/table">
            <a:tbl>
              <a:tblPr>
                <a:noFill/>
                <a:tableStyleId>{998D9EE1-7F33-47B6-B3BD-3C24E6959756}</a:tableStyleId>
              </a:tblPr>
              <a:tblGrid>
                <a:gridCol w="1828800"/>
                <a:gridCol w="1828800"/>
                <a:gridCol w="1828800"/>
                <a:gridCol w="1828800"/>
                <a:gridCol w="1828800"/>
              </a:tblGrid>
              <a:tr h="305650">
                <a:tc>
                  <a:txBody>
                    <a:bodyPr/>
                    <a:lstStyle/>
                    <a:p>
                      <a:pPr indent="0" lvl="0" marL="0" rtl="0" algn="ctr">
                        <a:spcBef>
                          <a:spcPts val="0"/>
                        </a:spcBef>
                        <a:spcAft>
                          <a:spcPts val="0"/>
                        </a:spcAft>
                        <a:buNone/>
                      </a:pPr>
                      <a:r>
                        <a:rPr lang="en" sz="1200"/>
                        <a:t>Intro</a:t>
                      </a:r>
                      <a:endParaRPr sz="1200"/>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FF7300"/>
                    </a:solidFill>
                  </a:tcPr>
                </a:tc>
                <a:tc>
                  <a:txBody>
                    <a:bodyPr/>
                    <a:lstStyle/>
                    <a:p>
                      <a:pPr indent="0" lvl="0" marL="0" rtl="0" algn="ctr">
                        <a:spcBef>
                          <a:spcPts val="0"/>
                        </a:spcBef>
                        <a:spcAft>
                          <a:spcPts val="0"/>
                        </a:spcAft>
                        <a:buNone/>
                      </a:pPr>
                      <a:r>
                        <a:rPr lang="en" sz="1200"/>
                        <a:t>Part 1</a:t>
                      </a:r>
                      <a:endParaRPr sz="1200"/>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lang="en" sz="1200"/>
                        <a:t>Part 2</a:t>
                      </a:r>
                      <a:endParaRPr sz="1200"/>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lang="en" sz="1200"/>
                        <a:t>Part 3</a:t>
                      </a:r>
                      <a:endParaRPr sz="1200"/>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lang="en" sz="1200"/>
                        <a:t>Part 4</a:t>
                      </a:r>
                      <a:endParaRPr sz="1200"/>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bl>
          </a:graphicData>
        </a:graphic>
      </p:graphicFrame>
      <p:sp>
        <p:nvSpPr>
          <p:cNvPr id="57" name="Google Shape;57;p13"/>
          <p:cNvSpPr txBox="1"/>
          <p:nvPr/>
        </p:nvSpPr>
        <p:spPr>
          <a:xfrm>
            <a:off x="4282150" y="64325"/>
            <a:ext cx="2336700" cy="923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solidFill>
                  <a:schemeClr val="dk1"/>
                </a:solidFill>
                <a:latin typeface="Open Sans"/>
                <a:ea typeface="Open Sans"/>
                <a:cs typeface="Open Sans"/>
                <a:sym typeface="Open Sans"/>
              </a:rPr>
              <a:t>Scan this QR code for a link to the google folder with </a:t>
            </a:r>
            <a:r>
              <a:rPr b="1" lang="en" sz="1200">
                <a:solidFill>
                  <a:schemeClr val="dk1"/>
                </a:solidFill>
                <a:latin typeface="Open Sans"/>
                <a:ea typeface="Open Sans"/>
                <a:cs typeface="Open Sans"/>
                <a:sym typeface="Open Sans"/>
              </a:rPr>
              <a:t>Camera Trap Club Catalyst</a:t>
            </a:r>
            <a:r>
              <a:rPr lang="en" sz="1200">
                <a:solidFill>
                  <a:schemeClr val="dk1"/>
                </a:solidFill>
                <a:latin typeface="Open Sans"/>
                <a:ea typeface="Open Sans"/>
                <a:cs typeface="Open Sans"/>
                <a:sym typeface="Open Sans"/>
              </a:rPr>
              <a:t> resources</a:t>
            </a:r>
            <a:endParaRPr sz="1200"/>
          </a:p>
        </p:txBody>
      </p:sp>
      <p:sp>
        <p:nvSpPr>
          <p:cNvPr id="58" name="Google Shape;58;p13"/>
          <p:cNvSpPr/>
          <p:nvPr/>
        </p:nvSpPr>
        <p:spPr>
          <a:xfrm>
            <a:off x="6743250" y="449688"/>
            <a:ext cx="702900" cy="262800"/>
          </a:xfrm>
          <a:prstGeom prst="rightArrow">
            <a:avLst>
              <a:gd fmla="val 50000" name="adj1"/>
              <a:gd fmla="val 50000"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9" name="Google Shape;59;p13"/>
          <p:cNvPicPr preferRelativeResize="0"/>
          <p:nvPr/>
        </p:nvPicPr>
        <p:blipFill>
          <a:blip r:embed="rId3">
            <a:alphaModFix/>
          </a:blip>
          <a:stretch>
            <a:fillRect/>
          </a:stretch>
        </p:blipFill>
        <p:spPr>
          <a:xfrm>
            <a:off x="7446150" y="94825"/>
            <a:ext cx="1037025" cy="1037025"/>
          </a:xfrm>
          <a:prstGeom prst="rect">
            <a:avLst/>
          </a:prstGeom>
          <a:noFill/>
          <a:ln>
            <a:noFill/>
          </a:ln>
        </p:spPr>
      </p:pic>
      <p:sp>
        <p:nvSpPr>
          <p:cNvPr id="60" name="Google Shape;60;p13"/>
          <p:cNvSpPr txBox="1"/>
          <p:nvPr/>
        </p:nvSpPr>
        <p:spPr>
          <a:xfrm>
            <a:off x="1189825" y="1002075"/>
            <a:ext cx="24678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latin typeface="Open Sans"/>
                <a:ea typeface="Open Sans"/>
                <a:cs typeface="Open Sans"/>
                <a:sym typeface="Open Sans"/>
              </a:rPr>
              <a:t>Objectives</a:t>
            </a:r>
            <a:endParaRPr>
              <a:latin typeface="Open Sans"/>
              <a:ea typeface="Open Sans"/>
              <a:cs typeface="Open Sans"/>
              <a:sym typeface="Open Sans"/>
            </a:endParaRPr>
          </a:p>
        </p:txBody>
      </p:sp>
      <p:sp>
        <p:nvSpPr>
          <p:cNvPr id="61" name="Google Shape;61;p13"/>
          <p:cNvSpPr txBox="1"/>
          <p:nvPr/>
        </p:nvSpPr>
        <p:spPr>
          <a:xfrm>
            <a:off x="3657625" y="964200"/>
            <a:ext cx="54864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latin typeface="Open Sans"/>
                <a:ea typeface="Open Sans"/>
                <a:cs typeface="Open Sans"/>
                <a:sym typeface="Open Sans"/>
              </a:rPr>
              <a:t>Activity Options</a:t>
            </a:r>
            <a:endParaRPr>
              <a:latin typeface="Open Sans"/>
              <a:ea typeface="Open Sans"/>
              <a:cs typeface="Open Sans"/>
              <a:sym typeface="Open Sans"/>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sp>
        <p:nvSpPr>
          <p:cNvPr id="147" name="Google Shape;147;p22"/>
          <p:cNvSpPr txBox="1"/>
          <p:nvPr>
            <p:ph type="title"/>
          </p:nvPr>
        </p:nvSpPr>
        <p:spPr>
          <a:xfrm>
            <a:off x="311700" y="445025"/>
            <a:ext cx="45735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Open Sans"/>
                <a:ea typeface="Open Sans"/>
                <a:cs typeface="Open Sans"/>
                <a:sym typeface="Open Sans"/>
              </a:rPr>
              <a:t>Finalizing Your Experiment</a:t>
            </a:r>
            <a:endParaRPr b="1">
              <a:latin typeface="Open Sans"/>
              <a:ea typeface="Open Sans"/>
              <a:cs typeface="Open Sans"/>
              <a:sym typeface="Open Sans"/>
            </a:endParaRPr>
          </a:p>
        </p:txBody>
      </p:sp>
      <p:sp>
        <p:nvSpPr>
          <p:cNvPr id="148" name="Google Shape;148;p22"/>
          <p:cNvSpPr txBox="1"/>
          <p:nvPr>
            <p:ph idx="1" type="body"/>
          </p:nvPr>
        </p:nvSpPr>
        <p:spPr>
          <a:xfrm>
            <a:off x="412350" y="1017725"/>
            <a:ext cx="5403300" cy="2550600"/>
          </a:xfrm>
          <a:prstGeom prst="rect">
            <a:avLst/>
          </a:prstGeom>
        </p:spPr>
        <p:txBody>
          <a:bodyPr anchorCtr="0" anchor="t" bIns="91425" lIns="91425" spcFirstLastPara="1" rIns="91425" wrap="square" tIns="91425">
            <a:noAutofit/>
          </a:bodyPr>
          <a:lstStyle/>
          <a:p>
            <a:pPr indent="0" lvl="0" marL="0" rtl="0" algn="l">
              <a:lnSpc>
                <a:spcPct val="105000"/>
              </a:lnSpc>
              <a:spcBef>
                <a:spcPts val="0"/>
              </a:spcBef>
              <a:spcAft>
                <a:spcPts val="0"/>
              </a:spcAft>
              <a:buClr>
                <a:schemeClr val="dk1"/>
              </a:buClr>
              <a:buSzPts val="1100"/>
              <a:buFont typeface="Arial"/>
              <a:buNone/>
            </a:pPr>
            <a:r>
              <a:rPr lang="en" sz="1200">
                <a:solidFill>
                  <a:schemeClr val="dk1"/>
                </a:solidFill>
                <a:latin typeface="Open Sans"/>
                <a:ea typeface="Open Sans"/>
                <a:cs typeface="Open Sans"/>
                <a:sym typeface="Open Sans"/>
              </a:rPr>
              <a:t>A good experiment will use a camera trap as a tool to gather data that can answer a question. Common types of experiments involving CTs include:</a:t>
            </a:r>
            <a:endParaRPr sz="1200">
              <a:solidFill>
                <a:schemeClr val="dk1"/>
              </a:solidFill>
              <a:latin typeface="Open Sans"/>
              <a:ea typeface="Open Sans"/>
              <a:cs typeface="Open Sans"/>
              <a:sym typeface="Open Sans"/>
            </a:endParaRPr>
          </a:p>
          <a:p>
            <a:pPr indent="-304800" lvl="0" marL="457200" rtl="0" algn="l">
              <a:lnSpc>
                <a:spcPct val="105000"/>
              </a:lnSpc>
              <a:spcBef>
                <a:spcPts val="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Documenting predator/prey interactions</a:t>
            </a:r>
            <a:endParaRPr sz="1200">
              <a:solidFill>
                <a:schemeClr val="dk1"/>
              </a:solidFill>
              <a:latin typeface="Open Sans"/>
              <a:ea typeface="Open Sans"/>
              <a:cs typeface="Open Sans"/>
              <a:sym typeface="Open Sans"/>
            </a:endParaRPr>
          </a:p>
          <a:p>
            <a:pPr indent="-304800" lvl="0" marL="457200" rtl="0" algn="l">
              <a:lnSpc>
                <a:spcPct val="105000"/>
              </a:lnSpc>
              <a:spcBef>
                <a:spcPts val="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Monitoring endangered or invasive species </a:t>
            </a:r>
            <a:endParaRPr sz="1200">
              <a:solidFill>
                <a:schemeClr val="dk1"/>
              </a:solidFill>
              <a:latin typeface="Open Sans"/>
              <a:ea typeface="Open Sans"/>
              <a:cs typeface="Open Sans"/>
              <a:sym typeface="Open Sans"/>
            </a:endParaRPr>
          </a:p>
          <a:p>
            <a:pPr indent="-304800" lvl="0" marL="457200" rtl="0" algn="l">
              <a:lnSpc>
                <a:spcPct val="105000"/>
              </a:lnSpc>
              <a:spcBef>
                <a:spcPts val="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Comparing animal activity at different times of day or temperatures</a:t>
            </a:r>
            <a:endParaRPr sz="1200">
              <a:solidFill>
                <a:schemeClr val="dk1"/>
              </a:solidFill>
              <a:latin typeface="Open Sans"/>
              <a:ea typeface="Open Sans"/>
              <a:cs typeface="Open Sans"/>
              <a:sym typeface="Open Sans"/>
            </a:endParaRPr>
          </a:p>
          <a:p>
            <a:pPr indent="0" lvl="0" marL="0" rtl="0" algn="l">
              <a:lnSpc>
                <a:spcPct val="105000"/>
              </a:lnSpc>
              <a:spcBef>
                <a:spcPts val="0"/>
              </a:spcBef>
              <a:spcAft>
                <a:spcPts val="0"/>
              </a:spcAft>
              <a:buClr>
                <a:schemeClr val="dk1"/>
              </a:buClr>
              <a:buSzPts val="1100"/>
              <a:buFont typeface="Arial"/>
              <a:buNone/>
            </a:pPr>
            <a:r>
              <a:t/>
            </a:r>
            <a:endParaRPr sz="1200">
              <a:solidFill>
                <a:schemeClr val="dk1"/>
              </a:solidFill>
              <a:latin typeface="Open Sans"/>
              <a:ea typeface="Open Sans"/>
              <a:cs typeface="Open Sans"/>
              <a:sym typeface="Open Sans"/>
            </a:endParaRPr>
          </a:p>
          <a:p>
            <a:pPr indent="0" lvl="0" marL="0" rtl="0" algn="l">
              <a:lnSpc>
                <a:spcPct val="105000"/>
              </a:lnSpc>
              <a:spcBef>
                <a:spcPts val="0"/>
              </a:spcBef>
              <a:spcAft>
                <a:spcPts val="0"/>
              </a:spcAft>
              <a:buClr>
                <a:schemeClr val="dk1"/>
              </a:buClr>
              <a:buSzPts val="1100"/>
              <a:buFont typeface="Arial"/>
              <a:buNone/>
            </a:pPr>
            <a:r>
              <a:rPr lang="en" sz="1200">
                <a:solidFill>
                  <a:schemeClr val="dk1"/>
                </a:solidFill>
                <a:latin typeface="Open Sans"/>
                <a:ea typeface="Open Sans"/>
                <a:cs typeface="Open Sans"/>
                <a:sym typeface="Open Sans"/>
              </a:rPr>
              <a:t>You could also consider using the trap as a means to observe something you alter in the environment, such as:</a:t>
            </a:r>
            <a:endParaRPr sz="1200">
              <a:solidFill>
                <a:schemeClr val="dk1"/>
              </a:solidFill>
              <a:latin typeface="Open Sans"/>
              <a:ea typeface="Open Sans"/>
              <a:cs typeface="Open Sans"/>
              <a:sym typeface="Open Sans"/>
            </a:endParaRPr>
          </a:p>
          <a:p>
            <a:pPr indent="-304800" lvl="0" marL="457200" rtl="0" algn="l">
              <a:lnSpc>
                <a:spcPct val="105000"/>
              </a:lnSpc>
              <a:spcBef>
                <a:spcPts val="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The popularity of different types of bait</a:t>
            </a:r>
            <a:endParaRPr sz="1200">
              <a:solidFill>
                <a:schemeClr val="dk1"/>
              </a:solidFill>
              <a:latin typeface="Open Sans"/>
              <a:ea typeface="Open Sans"/>
              <a:cs typeface="Open Sans"/>
              <a:sym typeface="Open Sans"/>
            </a:endParaRPr>
          </a:p>
          <a:p>
            <a:pPr indent="-304800" lvl="0" marL="457200" rtl="0" algn="l">
              <a:lnSpc>
                <a:spcPct val="105000"/>
              </a:lnSpc>
              <a:spcBef>
                <a:spcPts val="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Shade vs sunlight</a:t>
            </a:r>
            <a:endParaRPr sz="1200">
              <a:solidFill>
                <a:schemeClr val="dk1"/>
              </a:solidFill>
              <a:latin typeface="Open Sans"/>
              <a:ea typeface="Open Sans"/>
              <a:cs typeface="Open Sans"/>
              <a:sym typeface="Open Sans"/>
            </a:endParaRPr>
          </a:p>
          <a:p>
            <a:pPr indent="-304800" lvl="0" marL="457200" rtl="0" algn="l">
              <a:lnSpc>
                <a:spcPct val="105000"/>
              </a:lnSpc>
              <a:spcBef>
                <a:spcPts val="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Attraction to different colors</a:t>
            </a:r>
            <a:endParaRPr sz="1200">
              <a:solidFill>
                <a:schemeClr val="dk1"/>
              </a:solidFill>
              <a:latin typeface="Open Sans"/>
              <a:ea typeface="Open Sans"/>
              <a:cs typeface="Open Sans"/>
              <a:sym typeface="Open Sans"/>
            </a:endParaRPr>
          </a:p>
          <a:p>
            <a:pPr indent="-304800" lvl="0" marL="457200" rtl="0" algn="l">
              <a:lnSpc>
                <a:spcPct val="105000"/>
              </a:lnSpc>
              <a:spcBef>
                <a:spcPts val="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Behavior changes and the bell schedule</a:t>
            </a:r>
            <a:endParaRPr sz="1900"/>
          </a:p>
        </p:txBody>
      </p:sp>
      <p:sp>
        <p:nvSpPr>
          <p:cNvPr id="149" name="Google Shape;149;p22"/>
          <p:cNvSpPr txBox="1"/>
          <p:nvPr/>
        </p:nvSpPr>
        <p:spPr>
          <a:xfrm>
            <a:off x="449700" y="4074988"/>
            <a:ext cx="8244600" cy="4155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i="1" lang="en" sz="1500">
                <a:solidFill>
                  <a:schemeClr val="dk1"/>
                </a:solidFill>
                <a:latin typeface="Open Sans"/>
                <a:ea typeface="Open Sans"/>
                <a:cs typeface="Open Sans"/>
                <a:sym typeface="Open Sans"/>
              </a:rPr>
              <a:t>Be creative, and if you need some inspiration, look at news stories or even recent publications! </a:t>
            </a:r>
            <a:endParaRPr i="1" sz="1500">
              <a:solidFill>
                <a:schemeClr val="dk1"/>
              </a:solidFill>
              <a:latin typeface="Open Sans"/>
              <a:ea typeface="Open Sans"/>
              <a:cs typeface="Open Sans"/>
              <a:sym typeface="Open Sans"/>
            </a:endParaRPr>
          </a:p>
        </p:txBody>
      </p:sp>
      <p:graphicFrame>
        <p:nvGraphicFramePr>
          <p:cNvPr id="150" name="Google Shape;150;p22"/>
          <p:cNvGraphicFramePr/>
          <p:nvPr/>
        </p:nvGraphicFramePr>
        <p:xfrm>
          <a:off x="0" y="4777775"/>
          <a:ext cx="3000000" cy="3000000"/>
        </p:xfrm>
        <a:graphic>
          <a:graphicData uri="http://schemas.openxmlformats.org/drawingml/2006/table">
            <a:tbl>
              <a:tblPr>
                <a:noFill/>
                <a:tableStyleId>{998D9EE1-7F33-47B6-B3BD-3C24E6959756}</a:tableStyleId>
              </a:tblPr>
              <a:tblGrid>
                <a:gridCol w="1828800"/>
                <a:gridCol w="1828800"/>
                <a:gridCol w="1828800"/>
                <a:gridCol w="1828800"/>
                <a:gridCol w="1828800"/>
              </a:tblGrid>
              <a:tr h="305650">
                <a:tc>
                  <a:txBody>
                    <a:bodyPr/>
                    <a:lstStyle/>
                    <a:p>
                      <a:pPr indent="0" lvl="0" marL="0" rtl="0" algn="ctr">
                        <a:spcBef>
                          <a:spcPts val="0"/>
                        </a:spcBef>
                        <a:spcAft>
                          <a:spcPts val="0"/>
                        </a:spcAft>
                        <a:buNone/>
                      </a:pPr>
                      <a:r>
                        <a:rPr b="1" lang="en" sz="1200">
                          <a:latin typeface="Open Sans"/>
                          <a:ea typeface="Open Sans"/>
                          <a:cs typeface="Open Sans"/>
                          <a:sym typeface="Open Sans"/>
                        </a:rPr>
                        <a:t>Intro</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1</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2</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FF7300"/>
                    </a:solidFill>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3</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4</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bl>
          </a:graphicData>
        </a:graphic>
      </p:graphicFrame>
      <p:pic>
        <p:nvPicPr>
          <p:cNvPr id="151" name="Google Shape;151;p22"/>
          <p:cNvPicPr preferRelativeResize="0"/>
          <p:nvPr/>
        </p:nvPicPr>
        <p:blipFill>
          <a:blip r:embed="rId3">
            <a:alphaModFix/>
          </a:blip>
          <a:stretch>
            <a:fillRect/>
          </a:stretch>
        </p:blipFill>
        <p:spPr>
          <a:xfrm>
            <a:off x="5815550" y="1199775"/>
            <a:ext cx="3134025" cy="2089350"/>
          </a:xfrm>
          <a:prstGeom prst="rect">
            <a:avLst/>
          </a:prstGeom>
          <a:noFill/>
          <a:ln cap="flat" cmpd="sng" w="9525">
            <a:solidFill>
              <a:schemeClr val="dk2"/>
            </a:solidFill>
            <a:prstDash val="solid"/>
            <a:round/>
            <a:headEnd len="sm" w="sm" type="none"/>
            <a:tailEnd len="sm" w="sm" type="none"/>
          </a:ln>
        </p:spPr>
      </p:pic>
      <p:sp>
        <p:nvSpPr>
          <p:cNvPr id="152" name="Google Shape;152;p22"/>
          <p:cNvSpPr txBox="1"/>
          <p:nvPr/>
        </p:nvSpPr>
        <p:spPr>
          <a:xfrm>
            <a:off x="5815513" y="359675"/>
            <a:ext cx="3134100" cy="7434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Clr>
                <a:schemeClr val="dk1"/>
              </a:buClr>
              <a:buSzPts val="1100"/>
              <a:buFont typeface="Arial"/>
              <a:buNone/>
            </a:pPr>
            <a:r>
              <a:rPr b="1" lang="en" sz="1100">
                <a:solidFill>
                  <a:schemeClr val="dk1"/>
                </a:solidFill>
                <a:latin typeface="Open Sans"/>
                <a:ea typeface="Open Sans"/>
                <a:cs typeface="Open Sans"/>
                <a:sym typeface="Open Sans"/>
              </a:rPr>
              <a:t>Before setting up, you’ll need to finalize your decision about the location. What are you hoping to capture?</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23"/>
          <p:cNvSpPr txBox="1"/>
          <p:nvPr>
            <p:ph type="title"/>
          </p:nvPr>
        </p:nvSpPr>
        <p:spPr>
          <a:xfrm>
            <a:off x="266900" y="89950"/>
            <a:ext cx="3736800" cy="8418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b="1" lang="en" sz="2500">
                <a:latin typeface="Open Sans"/>
                <a:ea typeface="Open Sans"/>
                <a:cs typeface="Open Sans"/>
                <a:sym typeface="Open Sans"/>
              </a:rPr>
              <a:t>For example…</a:t>
            </a:r>
            <a:endParaRPr b="1" sz="2500">
              <a:latin typeface="Open Sans"/>
              <a:ea typeface="Open Sans"/>
              <a:cs typeface="Open Sans"/>
              <a:sym typeface="Open Sans"/>
            </a:endParaRPr>
          </a:p>
        </p:txBody>
      </p:sp>
      <p:pic>
        <p:nvPicPr>
          <p:cNvPr id="158" name="Google Shape;158;p23"/>
          <p:cNvPicPr preferRelativeResize="0"/>
          <p:nvPr/>
        </p:nvPicPr>
        <p:blipFill rotWithShape="1">
          <a:blip r:embed="rId3">
            <a:alphaModFix/>
          </a:blip>
          <a:srcRect b="13269" l="0" r="0" t="0"/>
          <a:stretch/>
        </p:blipFill>
        <p:spPr>
          <a:xfrm>
            <a:off x="5050850" y="1039275"/>
            <a:ext cx="3736652" cy="2161299"/>
          </a:xfrm>
          <a:prstGeom prst="rect">
            <a:avLst/>
          </a:prstGeom>
          <a:noFill/>
          <a:ln cap="flat" cmpd="sng" w="19050">
            <a:solidFill>
              <a:schemeClr val="dk2"/>
            </a:solidFill>
            <a:prstDash val="solid"/>
            <a:round/>
            <a:headEnd len="sm" w="sm" type="none"/>
            <a:tailEnd len="sm" w="sm" type="none"/>
          </a:ln>
        </p:spPr>
      </p:pic>
      <p:sp>
        <p:nvSpPr>
          <p:cNvPr id="159" name="Google Shape;159;p23"/>
          <p:cNvSpPr/>
          <p:nvPr/>
        </p:nvSpPr>
        <p:spPr>
          <a:xfrm>
            <a:off x="5313925" y="2751550"/>
            <a:ext cx="1128900" cy="125400"/>
          </a:xfrm>
          <a:prstGeom prst="rect">
            <a:avLst/>
          </a:prstGeom>
          <a:solidFill>
            <a:schemeClr val="lt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p23"/>
          <p:cNvSpPr/>
          <p:nvPr/>
        </p:nvSpPr>
        <p:spPr>
          <a:xfrm>
            <a:off x="7141975" y="2787450"/>
            <a:ext cx="1128900" cy="1254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p23"/>
          <p:cNvSpPr txBox="1"/>
          <p:nvPr/>
        </p:nvSpPr>
        <p:spPr>
          <a:xfrm>
            <a:off x="5050775" y="3263375"/>
            <a:ext cx="3736800" cy="13545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SzPts val="1400"/>
              <a:buFont typeface="Open Sans"/>
              <a:buChar char="●"/>
            </a:pPr>
            <a:r>
              <a:rPr i="1" lang="en">
                <a:latin typeface="Open Sans"/>
                <a:ea typeface="Open Sans"/>
                <a:cs typeface="Open Sans"/>
                <a:sym typeface="Open Sans"/>
              </a:rPr>
              <a:t>Do birds land more often on the white or black stick?</a:t>
            </a:r>
            <a:endParaRPr i="1">
              <a:latin typeface="Open Sans"/>
              <a:ea typeface="Open Sans"/>
              <a:cs typeface="Open Sans"/>
              <a:sym typeface="Open Sans"/>
            </a:endParaRPr>
          </a:p>
          <a:p>
            <a:pPr indent="-304800" lvl="0" marL="457200" rtl="0" algn="l">
              <a:spcBef>
                <a:spcPts val="0"/>
              </a:spcBef>
              <a:spcAft>
                <a:spcPts val="0"/>
              </a:spcAft>
              <a:buSzPts val="1200"/>
              <a:buFont typeface="Open Sans"/>
              <a:buChar char="●"/>
            </a:pPr>
            <a:r>
              <a:rPr lang="en" sz="1200">
                <a:latin typeface="Open Sans"/>
                <a:ea typeface="Open Sans"/>
                <a:cs typeface="Open Sans"/>
                <a:sym typeface="Open Sans"/>
              </a:rPr>
              <a:t>Is there any pattern between different species?</a:t>
            </a:r>
            <a:endParaRPr sz="1200">
              <a:latin typeface="Open Sans"/>
              <a:ea typeface="Open Sans"/>
              <a:cs typeface="Open Sans"/>
              <a:sym typeface="Open Sans"/>
            </a:endParaRPr>
          </a:p>
          <a:p>
            <a:pPr indent="-304800" lvl="0" marL="457200" rtl="0" algn="l">
              <a:spcBef>
                <a:spcPts val="0"/>
              </a:spcBef>
              <a:spcAft>
                <a:spcPts val="0"/>
              </a:spcAft>
              <a:buSzPts val="1200"/>
              <a:buFont typeface="Open Sans"/>
              <a:buChar char="●"/>
            </a:pPr>
            <a:r>
              <a:rPr lang="en" sz="1200">
                <a:latin typeface="Open Sans"/>
                <a:ea typeface="Open Sans"/>
                <a:cs typeface="Open Sans"/>
                <a:sym typeface="Open Sans"/>
              </a:rPr>
              <a:t>Is there a significant difference? (t-test or chi square)</a:t>
            </a:r>
            <a:endParaRPr sz="1200">
              <a:latin typeface="Open Sans"/>
              <a:ea typeface="Open Sans"/>
              <a:cs typeface="Open Sans"/>
              <a:sym typeface="Open Sans"/>
            </a:endParaRPr>
          </a:p>
        </p:txBody>
      </p:sp>
      <p:pic>
        <p:nvPicPr>
          <p:cNvPr id="162" name="Google Shape;162;p23"/>
          <p:cNvPicPr preferRelativeResize="0"/>
          <p:nvPr/>
        </p:nvPicPr>
        <p:blipFill>
          <a:blip r:embed="rId4">
            <a:alphaModFix/>
          </a:blip>
          <a:stretch>
            <a:fillRect/>
          </a:stretch>
        </p:blipFill>
        <p:spPr>
          <a:xfrm>
            <a:off x="160870" y="976470"/>
            <a:ext cx="4782894" cy="1477500"/>
          </a:xfrm>
          <a:prstGeom prst="rect">
            <a:avLst/>
          </a:prstGeom>
          <a:noFill/>
          <a:ln>
            <a:noFill/>
          </a:ln>
        </p:spPr>
      </p:pic>
      <p:pic>
        <p:nvPicPr>
          <p:cNvPr id="163" name="Google Shape;163;p23"/>
          <p:cNvPicPr preferRelativeResize="0"/>
          <p:nvPr/>
        </p:nvPicPr>
        <p:blipFill rotWithShape="1">
          <a:blip r:embed="rId5">
            <a:alphaModFix/>
          </a:blip>
          <a:srcRect b="0" l="0" r="0" t="11347"/>
          <a:stretch/>
        </p:blipFill>
        <p:spPr>
          <a:xfrm>
            <a:off x="266900" y="2478575"/>
            <a:ext cx="1703550" cy="2114048"/>
          </a:xfrm>
          <a:prstGeom prst="rect">
            <a:avLst/>
          </a:prstGeom>
          <a:noFill/>
          <a:ln cap="flat" cmpd="sng" w="9525">
            <a:solidFill>
              <a:schemeClr val="dk2"/>
            </a:solidFill>
            <a:prstDash val="solid"/>
            <a:round/>
            <a:headEnd len="sm" w="sm" type="none"/>
            <a:tailEnd len="sm" w="sm" type="none"/>
          </a:ln>
        </p:spPr>
      </p:pic>
      <p:sp>
        <p:nvSpPr>
          <p:cNvPr id="164" name="Google Shape;164;p23"/>
          <p:cNvSpPr txBox="1"/>
          <p:nvPr/>
        </p:nvSpPr>
        <p:spPr>
          <a:xfrm>
            <a:off x="2123900" y="2581300"/>
            <a:ext cx="2820000" cy="212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Open Sans"/>
                <a:ea typeface="Open Sans"/>
                <a:cs typeface="Open Sans"/>
                <a:sym typeface="Open Sans"/>
              </a:rPr>
              <a:t>Problem:</a:t>
            </a:r>
            <a:r>
              <a:rPr lang="en">
                <a:latin typeface="Open Sans"/>
                <a:ea typeface="Open Sans"/>
                <a:cs typeface="Open Sans"/>
                <a:sym typeface="Open Sans"/>
              </a:rPr>
              <a:t> Wind turbines generate energy without polluting the environment, but can harm birds that fly through the area. </a:t>
            </a:r>
            <a:endParaRPr>
              <a:latin typeface="Open Sans"/>
              <a:ea typeface="Open Sans"/>
              <a:cs typeface="Open Sans"/>
              <a:sym typeface="Open Sans"/>
            </a:endParaRPr>
          </a:p>
          <a:p>
            <a:pPr indent="0" lvl="0" marL="0" rtl="0" algn="l">
              <a:spcBef>
                <a:spcPts val="0"/>
              </a:spcBef>
              <a:spcAft>
                <a:spcPts val="0"/>
              </a:spcAft>
              <a:buNone/>
            </a:pPr>
            <a:r>
              <a:t/>
            </a:r>
            <a:endParaRPr>
              <a:latin typeface="Open Sans"/>
              <a:ea typeface="Open Sans"/>
              <a:cs typeface="Open Sans"/>
              <a:sym typeface="Open Sans"/>
            </a:endParaRPr>
          </a:p>
          <a:p>
            <a:pPr indent="0" lvl="0" marL="0" rtl="0" algn="l">
              <a:spcBef>
                <a:spcPts val="0"/>
              </a:spcBef>
              <a:spcAft>
                <a:spcPts val="0"/>
              </a:spcAft>
              <a:buNone/>
            </a:pPr>
            <a:r>
              <a:rPr b="1" lang="en">
                <a:latin typeface="Open Sans"/>
                <a:ea typeface="Open Sans"/>
                <a:cs typeface="Open Sans"/>
                <a:sym typeface="Open Sans"/>
              </a:rPr>
              <a:t>Question:</a:t>
            </a:r>
            <a:r>
              <a:rPr lang="en">
                <a:latin typeface="Open Sans"/>
                <a:ea typeface="Open Sans"/>
                <a:cs typeface="Open Sans"/>
                <a:sym typeface="Open Sans"/>
              </a:rPr>
              <a:t> Can painting turbine blades a different color make them more </a:t>
            </a:r>
            <a:r>
              <a:rPr lang="en">
                <a:latin typeface="Open Sans"/>
                <a:ea typeface="Open Sans"/>
                <a:cs typeface="Open Sans"/>
                <a:sym typeface="Open Sans"/>
              </a:rPr>
              <a:t>noticeable</a:t>
            </a:r>
            <a:r>
              <a:rPr lang="en">
                <a:latin typeface="Open Sans"/>
                <a:ea typeface="Open Sans"/>
                <a:cs typeface="Open Sans"/>
                <a:sym typeface="Open Sans"/>
              </a:rPr>
              <a:t> to birds?</a:t>
            </a:r>
            <a:endParaRPr>
              <a:latin typeface="Open Sans"/>
              <a:ea typeface="Open Sans"/>
              <a:cs typeface="Open Sans"/>
              <a:sym typeface="Open Sans"/>
            </a:endParaRPr>
          </a:p>
        </p:txBody>
      </p:sp>
      <p:pic>
        <p:nvPicPr>
          <p:cNvPr id="165" name="Google Shape;165;p23"/>
          <p:cNvPicPr preferRelativeResize="0"/>
          <p:nvPr/>
        </p:nvPicPr>
        <p:blipFill rotWithShape="1">
          <a:blip r:embed="rId6">
            <a:alphaModFix/>
          </a:blip>
          <a:srcRect b="29931" l="28545" r="31141" t="15438"/>
          <a:stretch/>
        </p:blipFill>
        <p:spPr>
          <a:xfrm>
            <a:off x="8196979" y="89950"/>
            <a:ext cx="590521" cy="841800"/>
          </a:xfrm>
          <a:prstGeom prst="rect">
            <a:avLst/>
          </a:prstGeom>
          <a:noFill/>
          <a:ln>
            <a:noFill/>
          </a:ln>
        </p:spPr>
      </p:pic>
      <p:sp>
        <p:nvSpPr>
          <p:cNvPr id="166" name="Google Shape;166;p23"/>
          <p:cNvSpPr/>
          <p:nvPr/>
        </p:nvSpPr>
        <p:spPr>
          <a:xfrm rot="2274563">
            <a:off x="7458824" y="478078"/>
            <a:ext cx="967652" cy="1677018"/>
          </a:xfrm>
          <a:prstGeom prst="flowChartExtract">
            <a:avLst/>
          </a:prstGeom>
          <a:solidFill>
            <a:srgbClr val="FFFF00">
              <a:alpha val="494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23"/>
          <p:cNvSpPr txBox="1"/>
          <p:nvPr/>
        </p:nvSpPr>
        <p:spPr>
          <a:xfrm>
            <a:off x="2294150" y="1545875"/>
            <a:ext cx="18906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000" u="sng">
                <a:solidFill>
                  <a:schemeClr val="hlink"/>
                </a:solidFill>
                <a:latin typeface="Open Sans"/>
                <a:ea typeface="Open Sans"/>
                <a:cs typeface="Open Sans"/>
                <a:sym typeface="Open Sans"/>
                <a:hlinkClick r:id="rId7"/>
              </a:rPr>
              <a:t>Click for article link</a:t>
            </a:r>
            <a:endParaRPr b="1" sz="1000">
              <a:latin typeface="Open Sans"/>
              <a:ea typeface="Open Sans"/>
              <a:cs typeface="Open Sans"/>
              <a:sym typeface="Open Sans"/>
            </a:endParaRPr>
          </a:p>
        </p:txBody>
      </p:sp>
      <p:graphicFrame>
        <p:nvGraphicFramePr>
          <p:cNvPr id="168" name="Google Shape;168;p23"/>
          <p:cNvGraphicFramePr/>
          <p:nvPr/>
        </p:nvGraphicFramePr>
        <p:xfrm>
          <a:off x="0" y="4777775"/>
          <a:ext cx="3000000" cy="3000000"/>
        </p:xfrm>
        <a:graphic>
          <a:graphicData uri="http://schemas.openxmlformats.org/drawingml/2006/table">
            <a:tbl>
              <a:tblPr>
                <a:noFill/>
                <a:tableStyleId>{998D9EE1-7F33-47B6-B3BD-3C24E6959756}</a:tableStyleId>
              </a:tblPr>
              <a:tblGrid>
                <a:gridCol w="1828800"/>
                <a:gridCol w="1828800"/>
                <a:gridCol w="1828800"/>
                <a:gridCol w="1828800"/>
                <a:gridCol w="1828800"/>
              </a:tblGrid>
              <a:tr h="305650">
                <a:tc>
                  <a:txBody>
                    <a:bodyPr/>
                    <a:lstStyle/>
                    <a:p>
                      <a:pPr indent="0" lvl="0" marL="0" rtl="0" algn="ctr">
                        <a:spcBef>
                          <a:spcPts val="0"/>
                        </a:spcBef>
                        <a:spcAft>
                          <a:spcPts val="0"/>
                        </a:spcAft>
                        <a:buNone/>
                      </a:pPr>
                      <a:r>
                        <a:rPr b="1" lang="en" sz="1200">
                          <a:latin typeface="Open Sans"/>
                          <a:ea typeface="Open Sans"/>
                          <a:cs typeface="Open Sans"/>
                          <a:sym typeface="Open Sans"/>
                        </a:rPr>
                        <a:t>Intro</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1</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2</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FF7300"/>
                    </a:solidFill>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3</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4</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2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Open Sans"/>
                <a:ea typeface="Open Sans"/>
                <a:cs typeface="Open Sans"/>
                <a:sym typeface="Open Sans"/>
              </a:rPr>
              <a:t>Set Up Instructions</a:t>
            </a:r>
            <a:endParaRPr b="1">
              <a:latin typeface="Open Sans"/>
              <a:ea typeface="Open Sans"/>
              <a:cs typeface="Open Sans"/>
              <a:sym typeface="Open Sans"/>
            </a:endParaRPr>
          </a:p>
        </p:txBody>
      </p:sp>
      <p:pic>
        <p:nvPicPr>
          <p:cNvPr descr="Citizen Wildlife Monitoring Project Team Lead Sophie Mazowita shares best tips and practices for documenting wildlife with a remote camera trap. This video covers what to pack, how to pick your site, on-the-ground scouting, camera placement, frame elements, recording field data, navigation to your site, and viewing captured images. This video is a supplement to the written protocols and species-specific instructions available at conservationnw.org/wildlife-monitoring.&#10;&#10;With partners including Wilderness Awareness School and an advisory board of state, federal and independent scientsts, Conservation Northwest leads the Citizen Wildlife Monitoring Project, organizing community-scientist volunteers to monitor and document wildlife using remote cameras where state and federal agencies don’t have the resources to go. We harness the power of more than 100 volunteers each year to maintain dozens of remote camera sites in Washington and southern British Columbia, as well as to conduct winter snow tracking in the Interstate 90 corridor near Snoqualmie Pass to inform wildlife crossing projects. &#10;&#10;Video produced by Sophie Mazowita, Citizen Wildlife Monitoring Project Team Lead, with direction from Laurel Baum, Citizen Wildlife Monitoring Project coordinator. Thank you!" id="174" name="Google Shape;174;p24" title="How to set up the perfect remote camera site to document wildlife">
            <a:hlinkClick r:id="rId3"/>
          </p:cNvPr>
          <p:cNvPicPr preferRelativeResize="0"/>
          <p:nvPr/>
        </p:nvPicPr>
        <p:blipFill>
          <a:blip r:embed="rId4">
            <a:alphaModFix/>
          </a:blip>
          <a:stretch>
            <a:fillRect/>
          </a:stretch>
        </p:blipFill>
        <p:spPr>
          <a:xfrm>
            <a:off x="7875525" y="92127"/>
            <a:ext cx="1129350" cy="847025"/>
          </a:xfrm>
          <a:prstGeom prst="rect">
            <a:avLst/>
          </a:prstGeom>
          <a:noFill/>
          <a:ln>
            <a:noFill/>
          </a:ln>
        </p:spPr>
      </p:pic>
      <p:sp>
        <p:nvSpPr>
          <p:cNvPr id="175" name="Google Shape;175;p24"/>
          <p:cNvSpPr txBox="1"/>
          <p:nvPr/>
        </p:nvSpPr>
        <p:spPr>
          <a:xfrm>
            <a:off x="5267450" y="253425"/>
            <a:ext cx="25092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latin typeface="Open Sans"/>
                <a:ea typeface="Open Sans"/>
                <a:cs typeface="Open Sans"/>
                <a:sym typeface="Open Sans"/>
              </a:rPr>
              <a:t>For info and tips on selecting a site, check out this video!</a:t>
            </a:r>
            <a:endParaRPr sz="1200">
              <a:latin typeface="Open Sans"/>
              <a:ea typeface="Open Sans"/>
              <a:cs typeface="Open Sans"/>
              <a:sym typeface="Open Sans"/>
            </a:endParaRPr>
          </a:p>
        </p:txBody>
      </p:sp>
      <p:graphicFrame>
        <p:nvGraphicFramePr>
          <p:cNvPr id="176" name="Google Shape;176;p24"/>
          <p:cNvGraphicFramePr/>
          <p:nvPr/>
        </p:nvGraphicFramePr>
        <p:xfrm>
          <a:off x="0" y="4777775"/>
          <a:ext cx="3000000" cy="3000000"/>
        </p:xfrm>
        <a:graphic>
          <a:graphicData uri="http://schemas.openxmlformats.org/drawingml/2006/table">
            <a:tbl>
              <a:tblPr>
                <a:noFill/>
                <a:tableStyleId>{998D9EE1-7F33-47B6-B3BD-3C24E6959756}</a:tableStyleId>
              </a:tblPr>
              <a:tblGrid>
                <a:gridCol w="1828800"/>
                <a:gridCol w="1828800"/>
                <a:gridCol w="1828800"/>
                <a:gridCol w="1828800"/>
                <a:gridCol w="1828800"/>
              </a:tblGrid>
              <a:tr h="305650">
                <a:tc>
                  <a:txBody>
                    <a:bodyPr/>
                    <a:lstStyle/>
                    <a:p>
                      <a:pPr indent="0" lvl="0" marL="0" rtl="0" algn="ctr">
                        <a:spcBef>
                          <a:spcPts val="0"/>
                        </a:spcBef>
                        <a:spcAft>
                          <a:spcPts val="0"/>
                        </a:spcAft>
                        <a:buNone/>
                      </a:pPr>
                      <a:r>
                        <a:rPr b="1" lang="en" sz="1200">
                          <a:latin typeface="Open Sans"/>
                          <a:ea typeface="Open Sans"/>
                          <a:cs typeface="Open Sans"/>
                          <a:sym typeface="Open Sans"/>
                        </a:rPr>
                        <a:t>Intro</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1</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2</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FF7300"/>
                    </a:solidFill>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3</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4</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bl>
          </a:graphicData>
        </a:graphic>
      </p:graphicFrame>
      <p:pic>
        <p:nvPicPr>
          <p:cNvPr id="177" name="Google Shape;177;p24"/>
          <p:cNvPicPr preferRelativeResize="0"/>
          <p:nvPr/>
        </p:nvPicPr>
        <p:blipFill>
          <a:blip r:embed="rId5">
            <a:alphaModFix/>
          </a:blip>
          <a:stretch>
            <a:fillRect/>
          </a:stretch>
        </p:blipFill>
        <p:spPr>
          <a:xfrm>
            <a:off x="2590625" y="3055399"/>
            <a:ext cx="2224876" cy="1668680"/>
          </a:xfrm>
          <a:prstGeom prst="rect">
            <a:avLst/>
          </a:prstGeom>
          <a:noFill/>
          <a:ln cap="flat" cmpd="sng" w="9525">
            <a:solidFill>
              <a:schemeClr val="dk2"/>
            </a:solidFill>
            <a:prstDash val="solid"/>
            <a:round/>
            <a:headEnd len="sm" w="sm" type="none"/>
            <a:tailEnd len="sm" w="sm" type="none"/>
          </a:ln>
        </p:spPr>
      </p:pic>
      <p:pic>
        <p:nvPicPr>
          <p:cNvPr id="178" name="Google Shape;178;p24"/>
          <p:cNvPicPr preferRelativeResize="0"/>
          <p:nvPr/>
        </p:nvPicPr>
        <p:blipFill rotWithShape="1">
          <a:blip r:embed="rId6">
            <a:alphaModFix/>
          </a:blip>
          <a:srcRect b="0" l="0" r="0" t="5499"/>
          <a:stretch/>
        </p:blipFill>
        <p:spPr>
          <a:xfrm rot="-5400000">
            <a:off x="5075835" y="1003338"/>
            <a:ext cx="1816001" cy="2288123"/>
          </a:xfrm>
          <a:prstGeom prst="rect">
            <a:avLst/>
          </a:prstGeom>
          <a:noFill/>
          <a:ln cap="flat" cmpd="sng" w="9525">
            <a:solidFill>
              <a:schemeClr val="dk2"/>
            </a:solidFill>
            <a:prstDash val="solid"/>
            <a:round/>
            <a:headEnd len="sm" w="sm" type="none"/>
            <a:tailEnd len="sm" w="sm" type="none"/>
          </a:ln>
        </p:spPr>
      </p:pic>
      <p:pic>
        <p:nvPicPr>
          <p:cNvPr id="179" name="Google Shape;179;p24"/>
          <p:cNvPicPr preferRelativeResize="0"/>
          <p:nvPr/>
        </p:nvPicPr>
        <p:blipFill>
          <a:blip r:embed="rId7">
            <a:alphaModFix/>
          </a:blip>
          <a:stretch>
            <a:fillRect/>
          </a:stretch>
        </p:blipFill>
        <p:spPr>
          <a:xfrm rot="-5400000">
            <a:off x="7179126" y="2815924"/>
            <a:ext cx="1621025" cy="2161377"/>
          </a:xfrm>
          <a:prstGeom prst="rect">
            <a:avLst/>
          </a:prstGeom>
          <a:noFill/>
          <a:ln cap="flat" cmpd="sng" w="9525">
            <a:solidFill>
              <a:schemeClr val="dk2"/>
            </a:solidFill>
            <a:prstDash val="solid"/>
            <a:round/>
            <a:headEnd len="sm" w="sm" type="none"/>
            <a:tailEnd len="sm" w="sm" type="none"/>
          </a:ln>
        </p:spPr>
      </p:pic>
      <p:pic>
        <p:nvPicPr>
          <p:cNvPr id="180" name="Google Shape;180;p24"/>
          <p:cNvPicPr preferRelativeResize="0"/>
          <p:nvPr/>
        </p:nvPicPr>
        <p:blipFill>
          <a:blip r:embed="rId8">
            <a:alphaModFix/>
          </a:blip>
          <a:stretch>
            <a:fillRect/>
          </a:stretch>
        </p:blipFill>
        <p:spPr>
          <a:xfrm>
            <a:off x="174000" y="1242911"/>
            <a:ext cx="2416625" cy="1812488"/>
          </a:xfrm>
          <a:prstGeom prst="rect">
            <a:avLst/>
          </a:prstGeom>
          <a:noFill/>
          <a:ln cap="flat" cmpd="sng" w="9525">
            <a:solidFill>
              <a:schemeClr val="dk2"/>
            </a:solidFill>
            <a:prstDash val="solid"/>
            <a:round/>
            <a:headEnd len="sm" w="sm" type="none"/>
            <a:tailEnd len="sm" w="sm" type="none"/>
          </a:ln>
        </p:spPr>
      </p:pic>
      <p:sp>
        <p:nvSpPr>
          <p:cNvPr id="181" name="Google Shape;181;p24"/>
          <p:cNvSpPr txBox="1"/>
          <p:nvPr/>
        </p:nvSpPr>
        <p:spPr>
          <a:xfrm>
            <a:off x="138175" y="3116800"/>
            <a:ext cx="2333700" cy="923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latin typeface="Open Sans"/>
                <a:ea typeface="Open Sans"/>
                <a:cs typeface="Open Sans"/>
                <a:sym typeface="Open Sans"/>
              </a:rPr>
              <a:t>The SMILE team has already set up your CT with batteries and an SD card, and set the date &amp; time.</a:t>
            </a:r>
            <a:endParaRPr sz="1200">
              <a:latin typeface="Open Sans"/>
              <a:ea typeface="Open Sans"/>
              <a:cs typeface="Open Sans"/>
              <a:sym typeface="Open Sans"/>
            </a:endParaRPr>
          </a:p>
        </p:txBody>
      </p:sp>
      <p:sp>
        <p:nvSpPr>
          <p:cNvPr id="182" name="Google Shape;182;p24"/>
          <p:cNvSpPr txBox="1"/>
          <p:nvPr/>
        </p:nvSpPr>
        <p:spPr>
          <a:xfrm>
            <a:off x="2590625" y="1276950"/>
            <a:ext cx="2136300" cy="1293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latin typeface="Open Sans"/>
                <a:ea typeface="Open Sans"/>
                <a:cs typeface="Open Sans"/>
                <a:sym typeface="Open Sans"/>
              </a:rPr>
              <a:t>The standard SD card slides in on the right. To remove it, push it in and it will spring outward. To reinsert, push in until you hear a click.</a:t>
            </a:r>
            <a:endParaRPr sz="1200">
              <a:latin typeface="Open Sans"/>
              <a:ea typeface="Open Sans"/>
              <a:cs typeface="Open Sans"/>
              <a:sym typeface="Open Sans"/>
            </a:endParaRPr>
          </a:p>
        </p:txBody>
      </p:sp>
      <p:sp>
        <p:nvSpPr>
          <p:cNvPr id="183" name="Google Shape;183;p24"/>
          <p:cNvSpPr txBox="1"/>
          <p:nvPr/>
        </p:nvSpPr>
        <p:spPr>
          <a:xfrm>
            <a:off x="4898175" y="3116800"/>
            <a:ext cx="1928100" cy="1293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latin typeface="Open Sans"/>
                <a:ea typeface="Open Sans"/>
                <a:cs typeface="Open Sans"/>
                <a:sym typeface="Open Sans"/>
              </a:rPr>
              <a:t>There are 8 AA batteries already in the tray. To open, click the eject button. </a:t>
            </a:r>
            <a:r>
              <a:rPr lang="en" sz="1200">
                <a:solidFill>
                  <a:schemeClr val="dk1"/>
                </a:solidFill>
                <a:latin typeface="Open Sans"/>
                <a:ea typeface="Open Sans"/>
                <a:cs typeface="Open Sans"/>
                <a:sym typeface="Open Sans"/>
              </a:rPr>
              <a:t>To reinsert, push in until you hear a click.</a:t>
            </a:r>
            <a:endParaRPr sz="1200">
              <a:latin typeface="Open Sans"/>
              <a:ea typeface="Open Sans"/>
              <a:cs typeface="Open Sans"/>
              <a:sym typeface="Open Sans"/>
            </a:endParaRPr>
          </a:p>
        </p:txBody>
      </p:sp>
      <p:sp>
        <p:nvSpPr>
          <p:cNvPr id="184" name="Google Shape;184;p24"/>
          <p:cNvSpPr txBox="1"/>
          <p:nvPr/>
        </p:nvSpPr>
        <p:spPr>
          <a:xfrm>
            <a:off x="7142225" y="1384788"/>
            <a:ext cx="19281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latin typeface="Open Sans"/>
                <a:ea typeface="Open Sans"/>
                <a:cs typeface="Open Sans"/>
                <a:sym typeface="Open Sans"/>
              </a:rPr>
              <a:t>To change any settings, slide the button to AIM and push M. Follow the instructions in the booklet provided. When you’re ready to begin, slide the button to ON! </a:t>
            </a:r>
            <a:endParaRPr sz="1200">
              <a:latin typeface="Open Sans"/>
              <a:ea typeface="Open Sans"/>
              <a:cs typeface="Open Sans"/>
              <a:sym typeface="Open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4"/>
                                        </p:tgtEl>
                                        <p:attrNameLst>
                                          <p:attrName>style.visibility</p:attrName>
                                        </p:attrNameLst>
                                      </p:cBhvr>
                                      <p:to>
                                        <p:strVal val="visible"/>
                                      </p:to>
                                    </p:set>
                                    <p:animEffect filter="fade" transition="in">
                                      <p:cBhvr>
                                        <p:cTn dur="1000"/>
                                        <p:tgtEl>
                                          <p:spTgt spid="17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pic>
        <p:nvPicPr>
          <p:cNvPr id="189" name="Google Shape;189;p25"/>
          <p:cNvPicPr preferRelativeResize="0"/>
          <p:nvPr/>
        </p:nvPicPr>
        <p:blipFill>
          <a:blip r:embed="rId3">
            <a:alphaModFix/>
          </a:blip>
          <a:stretch>
            <a:fillRect/>
          </a:stretch>
        </p:blipFill>
        <p:spPr>
          <a:xfrm>
            <a:off x="171475" y="1301200"/>
            <a:ext cx="4679248" cy="3157425"/>
          </a:xfrm>
          <a:prstGeom prst="rect">
            <a:avLst/>
          </a:prstGeom>
          <a:noFill/>
          <a:ln>
            <a:noFill/>
          </a:ln>
        </p:spPr>
      </p:pic>
      <p:pic>
        <p:nvPicPr>
          <p:cNvPr id="190" name="Google Shape;190;p25"/>
          <p:cNvPicPr preferRelativeResize="0"/>
          <p:nvPr/>
        </p:nvPicPr>
        <p:blipFill>
          <a:blip r:embed="rId4">
            <a:alphaModFix/>
          </a:blip>
          <a:stretch>
            <a:fillRect/>
          </a:stretch>
        </p:blipFill>
        <p:spPr>
          <a:xfrm>
            <a:off x="4961741" y="2467456"/>
            <a:ext cx="4010784" cy="1991169"/>
          </a:xfrm>
          <a:prstGeom prst="rect">
            <a:avLst/>
          </a:prstGeom>
          <a:noFill/>
          <a:ln>
            <a:noFill/>
          </a:ln>
        </p:spPr>
      </p:pic>
      <p:sp>
        <p:nvSpPr>
          <p:cNvPr id="191" name="Google Shape;191;p25"/>
          <p:cNvSpPr txBox="1"/>
          <p:nvPr/>
        </p:nvSpPr>
        <p:spPr>
          <a:xfrm>
            <a:off x="452800" y="297100"/>
            <a:ext cx="5705400" cy="569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sz="2500">
                <a:solidFill>
                  <a:schemeClr val="dk1"/>
                </a:solidFill>
                <a:latin typeface="Open Sans"/>
                <a:ea typeface="Open Sans"/>
                <a:cs typeface="Open Sans"/>
                <a:sym typeface="Open Sans"/>
              </a:rPr>
              <a:t>Testing Your Tech</a:t>
            </a:r>
            <a:endParaRPr b="1" sz="2500"/>
          </a:p>
        </p:txBody>
      </p:sp>
      <p:graphicFrame>
        <p:nvGraphicFramePr>
          <p:cNvPr id="192" name="Google Shape;192;p25"/>
          <p:cNvGraphicFramePr/>
          <p:nvPr/>
        </p:nvGraphicFramePr>
        <p:xfrm>
          <a:off x="0" y="4777775"/>
          <a:ext cx="3000000" cy="3000000"/>
        </p:xfrm>
        <a:graphic>
          <a:graphicData uri="http://schemas.openxmlformats.org/drawingml/2006/table">
            <a:tbl>
              <a:tblPr>
                <a:noFill/>
                <a:tableStyleId>{998D9EE1-7F33-47B6-B3BD-3C24E6959756}</a:tableStyleId>
              </a:tblPr>
              <a:tblGrid>
                <a:gridCol w="1828800"/>
                <a:gridCol w="1828800"/>
                <a:gridCol w="1828800"/>
                <a:gridCol w="1828800"/>
                <a:gridCol w="1828800"/>
              </a:tblGrid>
              <a:tr h="305650">
                <a:tc>
                  <a:txBody>
                    <a:bodyPr/>
                    <a:lstStyle/>
                    <a:p>
                      <a:pPr indent="0" lvl="0" marL="0" rtl="0" algn="ctr">
                        <a:spcBef>
                          <a:spcPts val="0"/>
                        </a:spcBef>
                        <a:spcAft>
                          <a:spcPts val="0"/>
                        </a:spcAft>
                        <a:buNone/>
                      </a:pPr>
                      <a:r>
                        <a:rPr b="1" lang="en" sz="1200">
                          <a:latin typeface="Open Sans"/>
                          <a:ea typeface="Open Sans"/>
                          <a:cs typeface="Open Sans"/>
                          <a:sym typeface="Open Sans"/>
                        </a:rPr>
                        <a:t>Intro</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1</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2</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FF7300"/>
                    </a:solidFill>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3</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4</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bl>
          </a:graphicData>
        </a:graphic>
      </p:graphicFrame>
      <p:sp>
        <p:nvSpPr>
          <p:cNvPr id="193" name="Google Shape;193;p25"/>
          <p:cNvSpPr txBox="1"/>
          <p:nvPr/>
        </p:nvSpPr>
        <p:spPr>
          <a:xfrm>
            <a:off x="5151625" y="360500"/>
            <a:ext cx="37437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latin typeface="Open Sans"/>
                <a:ea typeface="Open Sans"/>
                <a:cs typeface="Open Sans"/>
                <a:sym typeface="Open Sans"/>
              </a:rPr>
              <a:t>After setting it up, you’ll need to test it out! Take a few group selfies. Make sure the camera snaps the pictures, the focus and quality of the images looks good, and the SD card will connect with the computer. See the instruction pamphlet to make any adjustments you need. </a:t>
            </a:r>
            <a:endParaRPr>
              <a:latin typeface="Open Sans"/>
              <a:ea typeface="Open Sans"/>
              <a:cs typeface="Open Sans"/>
              <a:sym typeface="Open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pic>
        <p:nvPicPr>
          <p:cNvPr id="198" name="Google Shape;198;p26"/>
          <p:cNvPicPr preferRelativeResize="0"/>
          <p:nvPr/>
        </p:nvPicPr>
        <p:blipFill rotWithShape="1">
          <a:blip r:embed="rId3">
            <a:alphaModFix/>
          </a:blip>
          <a:srcRect b="0" l="0" r="0" t="24087"/>
          <a:stretch/>
        </p:blipFill>
        <p:spPr>
          <a:xfrm>
            <a:off x="3263625" y="1681400"/>
            <a:ext cx="5553075" cy="2371725"/>
          </a:xfrm>
          <a:prstGeom prst="rect">
            <a:avLst/>
          </a:prstGeom>
          <a:noFill/>
          <a:ln cap="flat" cmpd="sng" w="12700">
            <a:solidFill>
              <a:srgbClr val="000000"/>
            </a:solidFill>
            <a:prstDash val="solid"/>
            <a:miter lim="8000"/>
            <a:headEnd len="sm" w="sm" type="none"/>
            <a:tailEnd len="sm" w="sm" type="none"/>
          </a:ln>
        </p:spPr>
      </p:pic>
      <p:sp>
        <p:nvSpPr>
          <p:cNvPr id="199" name="Google Shape;199;p26"/>
          <p:cNvSpPr txBox="1"/>
          <p:nvPr/>
        </p:nvSpPr>
        <p:spPr>
          <a:xfrm>
            <a:off x="152400" y="381000"/>
            <a:ext cx="8628300" cy="2834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sz="2500">
                <a:solidFill>
                  <a:schemeClr val="dk1"/>
                </a:solidFill>
                <a:latin typeface="Open Sans"/>
                <a:ea typeface="Open Sans"/>
                <a:cs typeface="Open Sans"/>
                <a:sym typeface="Open Sans"/>
              </a:rPr>
              <a:t>Initial Data and Observations</a:t>
            </a:r>
            <a:endParaRPr b="1" sz="2500">
              <a:solidFill>
                <a:schemeClr val="dk1"/>
              </a:solidFill>
              <a:latin typeface="Open Sans"/>
              <a:ea typeface="Open Sans"/>
              <a:cs typeface="Open Sans"/>
              <a:sym typeface="Open Sans"/>
            </a:endParaRPr>
          </a:p>
          <a:p>
            <a:pPr indent="0" lvl="0" marL="0" rtl="0" algn="l">
              <a:lnSpc>
                <a:spcPct val="115000"/>
              </a:lnSpc>
              <a:spcBef>
                <a:spcPts val="0"/>
              </a:spcBef>
              <a:spcAft>
                <a:spcPts val="0"/>
              </a:spcAft>
              <a:buNone/>
            </a:pPr>
            <a:r>
              <a:rPr lang="en">
                <a:solidFill>
                  <a:schemeClr val="dk1"/>
                </a:solidFill>
                <a:latin typeface="Open Sans"/>
                <a:ea typeface="Open Sans"/>
                <a:cs typeface="Open Sans"/>
                <a:sym typeface="Open Sans"/>
              </a:rPr>
              <a:t>Once your camera is securely in its final position, you’ll need to take careful notes about how it’s set up. Draw a </a:t>
            </a:r>
            <a:r>
              <a:rPr b="1" lang="en">
                <a:solidFill>
                  <a:schemeClr val="dk1"/>
                </a:solidFill>
                <a:latin typeface="Open Sans"/>
                <a:ea typeface="Open Sans"/>
                <a:cs typeface="Open Sans"/>
                <a:sym typeface="Open Sans"/>
              </a:rPr>
              <a:t>schematic</a:t>
            </a:r>
            <a:r>
              <a:rPr lang="en">
                <a:solidFill>
                  <a:schemeClr val="dk1"/>
                </a:solidFill>
                <a:latin typeface="Open Sans"/>
                <a:ea typeface="Open Sans"/>
                <a:cs typeface="Open Sans"/>
                <a:sym typeface="Open Sans"/>
              </a:rPr>
              <a:t> of the camera position (see examples below). </a:t>
            </a:r>
            <a:endParaRPr sz="1100">
              <a:solidFill>
                <a:schemeClr val="dk1"/>
              </a:solidFill>
              <a:latin typeface="Open Sans"/>
              <a:ea typeface="Open Sans"/>
              <a:cs typeface="Open Sans"/>
              <a:sym typeface="Open Sans"/>
            </a:endParaRPr>
          </a:p>
          <a:p>
            <a:pPr indent="0" lvl="0" marL="0" rtl="0" algn="l">
              <a:lnSpc>
                <a:spcPct val="115000"/>
              </a:lnSpc>
              <a:spcBef>
                <a:spcPts val="0"/>
              </a:spcBef>
              <a:spcAft>
                <a:spcPts val="0"/>
              </a:spcAft>
              <a:buNone/>
            </a:pPr>
            <a:r>
              <a:t/>
            </a:r>
            <a:endParaRPr sz="1100">
              <a:solidFill>
                <a:schemeClr val="dk1"/>
              </a:solidFill>
              <a:latin typeface="Open Sans"/>
              <a:ea typeface="Open Sans"/>
              <a:cs typeface="Open Sans"/>
              <a:sym typeface="Open Sans"/>
            </a:endParaRPr>
          </a:p>
          <a:p>
            <a:pPr indent="0" lvl="0" marL="0" rtl="0" algn="l">
              <a:lnSpc>
                <a:spcPct val="115000"/>
              </a:lnSpc>
              <a:spcBef>
                <a:spcPts val="0"/>
              </a:spcBef>
              <a:spcAft>
                <a:spcPts val="0"/>
              </a:spcAft>
              <a:buNone/>
            </a:pPr>
            <a:r>
              <a:rPr lang="en" sz="1100">
                <a:solidFill>
                  <a:schemeClr val="dk1"/>
                </a:solidFill>
                <a:latin typeface="Open Sans"/>
                <a:ea typeface="Open Sans"/>
                <a:cs typeface="Open Sans"/>
                <a:sym typeface="Open Sans"/>
              </a:rPr>
              <a:t>Some info you might want to record:</a:t>
            </a:r>
            <a:endParaRPr sz="1100">
              <a:solidFill>
                <a:schemeClr val="dk1"/>
              </a:solidFill>
              <a:latin typeface="Open Sans"/>
              <a:ea typeface="Open Sans"/>
              <a:cs typeface="Open Sans"/>
              <a:sym typeface="Open Sans"/>
            </a:endParaRPr>
          </a:p>
          <a:p>
            <a:pPr indent="-298450" lvl="0" marL="457200" rtl="0" algn="l">
              <a:lnSpc>
                <a:spcPct val="115000"/>
              </a:lnSpc>
              <a:spcBef>
                <a:spcPts val="0"/>
              </a:spcBef>
              <a:spcAft>
                <a:spcPts val="0"/>
              </a:spcAft>
              <a:buClr>
                <a:schemeClr val="dk1"/>
              </a:buClr>
              <a:buSzPts val="1100"/>
              <a:buFont typeface="Open Sans"/>
              <a:buChar char="●"/>
            </a:pPr>
            <a:r>
              <a:rPr lang="en" sz="1100">
                <a:solidFill>
                  <a:schemeClr val="dk1"/>
                </a:solidFill>
                <a:latin typeface="Open Sans"/>
                <a:ea typeface="Open Sans"/>
                <a:cs typeface="Open Sans"/>
                <a:sym typeface="Open Sans"/>
              </a:rPr>
              <a:t>Height off the ground</a:t>
            </a:r>
            <a:endParaRPr sz="1100">
              <a:solidFill>
                <a:schemeClr val="dk1"/>
              </a:solidFill>
              <a:latin typeface="Open Sans"/>
              <a:ea typeface="Open Sans"/>
              <a:cs typeface="Open Sans"/>
              <a:sym typeface="Open Sans"/>
            </a:endParaRPr>
          </a:p>
          <a:p>
            <a:pPr indent="-298450" lvl="0" marL="457200" rtl="0" algn="l">
              <a:lnSpc>
                <a:spcPct val="115000"/>
              </a:lnSpc>
              <a:spcBef>
                <a:spcPts val="0"/>
              </a:spcBef>
              <a:spcAft>
                <a:spcPts val="0"/>
              </a:spcAft>
              <a:buClr>
                <a:schemeClr val="dk1"/>
              </a:buClr>
              <a:buSzPts val="1100"/>
              <a:buFont typeface="Open Sans"/>
              <a:buChar char="●"/>
            </a:pPr>
            <a:r>
              <a:rPr lang="en" sz="1100">
                <a:solidFill>
                  <a:schemeClr val="dk1"/>
                </a:solidFill>
                <a:latin typeface="Open Sans"/>
                <a:ea typeface="Open Sans"/>
                <a:cs typeface="Open Sans"/>
                <a:sym typeface="Open Sans"/>
              </a:rPr>
              <a:t>Distance to feature of interest</a:t>
            </a:r>
            <a:endParaRPr sz="1100">
              <a:solidFill>
                <a:schemeClr val="dk1"/>
              </a:solidFill>
              <a:latin typeface="Open Sans"/>
              <a:ea typeface="Open Sans"/>
              <a:cs typeface="Open Sans"/>
              <a:sym typeface="Open Sans"/>
            </a:endParaRPr>
          </a:p>
          <a:p>
            <a:pPr indent="-298450" lvl="0" marL="457200" rtl="0" algn="l">
              <a:lnSpc>
                <a:spcPct val="115000"/>
              </a:lnSpc>
              <a:spcBef>
                <a:spcPts val="0"/>
              </a:spcBef>
              <a:spcAft>
                <a:spcPts val="0"/>
              </a:spcAft>
              <a:buClr>
                <a:schemeClr val="dk1"/>
              </a:buClr>
              <a:buSzPts val="1100"/>
              <a:buFont typeface="Open Sans"/>
              <a:buChar char="●"/>
            </a:pPr>
            <a:r>
              <a:rPr lang="en" sz="1100">
                <a:solidFill>
                  <a:schemeClr val="dk1"/>
                </a:solidFill>
                <a:latin typeface="Open Sans"/>
                <a:ea typeface="Open Sans"/>
                <a:cs typeface="Open Sans"/>
                <a:sym typeface="Open Sans"/>
              </a:rPr>
              <a:t>Calculate the “cone of detection”</a:t>
            </a:r>
            <a:endParaRPr sz="1100">
              <a:solidFill>
                <a:schemeClr val="dk1"/>
              </a:solidFill>
              <a:latin typeface="Open Sans"/>
              <a:ea typeface="Open Sans"/>
              <a:cs typeface="Open Sans"/>
              <a:sym typeface="Open Sans"/>
            </a:endParaRPr>
          </a:p>
          <a:p>
            <a:pPr indent="-298450" lvl="0" marL="457200" rtl="0" algn="l">
              <a:lnSpc>
                <a:spcPct val="115000"/>
              </a:lnSpc>
              <a:spcBef>
                <a:spcPts val="0"/>
              </a:spcBef>
              <a:spcAft>
                <a:spcPts val="0"/>
              </a:spcAft>
              <a:buClr>
                <a:schemeClr val="dk1"/>
              </a:buClr>
              <a:buSzPts val="1100"/>
              <a:buFont typeface="Open Sans"/>
              <a:buChar char="●"/>
            </a:pPr>
            <a:r>
              <a:rPr lang="en" sz="1100">
                <a:solidFill>
                  <a:schemeClr val="dk1"/>
                </a:solidFill>
                <a:latin typeface="Open Sans"/>
                <a:ea typeface="Open Sans"/>
                <a:cs typeface="Open Sans"/>
                <a:sym typeface="Open Sans"/>
              </a:rPr>
              <a:t>GPS coordinates (drop a pin)</a:t>
            </a:r>
            <a:endParaRPr sz="1100">
              <a:solidFill>
                <a:schemeClr val="dk1"/>
              </a:solidFill>
              <a:latin typeface="Open Sans"/>
              <a:ea typeface="Open Sans"/>
              <a:cs typeface="Open Sans"/>
              <a:sym typeface="Open Sans"/>
            </a:endParaRPr>
          </a:p>
          <a:p>
            <a:pPr indent="-298450" lvl="0" marL="457200" rtl="0" algn="l">
              <a:lnSpc>
                <a:spcPct val="115000"/>
              </a:lnSpc>
              <a:spcBef>
                <a:spcPts val="0"/>
              </a:spcBef>
              <a:spcAft>
                <a:spcPts val="0"/>
              </a:spcAft>
              <a:buClr>
                <a:schemeClr val="dk1"/>
              </a:buClr>
              <a:buSzPts val="1100"/>
              <a:buFont typeface="Open Sans"/>
              <a:buChar char="●"/>
            </a:pPr>
            <a:r>
              <a:rPr lang="en" sz="1100">
                <a:solidFill>
                  <a:schemeClr val="dk1"/>
                </a:solidFill>
                <a:latin typeface="Open Sans"/>
                <a:ea typeface="Open Sans"/>
                <a:cs typeface="Open Sans"/>
                <a:sym typeface="Open Sans"/>
              </a:rPr>
              <a:t>Type of environment</a:t>
            </a:r>
            <a:endParaRPr sz="1100">
              <a:solidFill>
                <a:schemeClr val="dk1"/>
              </a:solidFill>
              <a:latin typeface="Open Sans"/>
              <a:ea typeface="Open Sans"/>
              <a:cs typeface="Open Sans"/>
              <a:sym typeface="Open Sans"/>
            </a:endParaRPr>
          </a:p>
          <a:p>
            <a:pPr indent="-298450" lvl="0" marL="457200" rtl="0" algn="l">
              <a:lnSpc>
                <a:spcPct val="115000"/>
              </a:lnSpc>
              <a:spcBef>
                <a:spcPts val="0"/>
              </a:spcBef>
              <a:spcAft>
                <a:spcPts val="0"/>
              </a:spcAft>
              <a:buClr>
                <a:schemeClr val="dk1"/>
              </a:buClr>
              <a:buSzPts val="1100"/>
              <a:buFont typeface="Open Sans"/>
              <a:buChar char="●"/>
            </a:pPr>
            <a:r>
              <a:rPr lang="en" sz="1100">
                <a:solidFill>
                  <a:schemeClr val="dk1"/>
                </a:solidFill>
                <a:latin typeface="Open Sans"/>
                <a:ea typeface="Open Sans"/>
                <a:cs typeface="Open Sans"/>
                <a:sym typeface="Open Sans"/>
              </a:rPr>
              <a:t>Description of environment</a:t>
            </a:r>
            <a:endParaRPr sz="1100">
              <a:solidFill>
                <a:schemeClr val="dk1"/>
              </a:solidFill>
              <a:latin typeface="Open Sans"/>
              <a:ea typeface="Open Sans"/>
              <a:cs typeface="Open Sans"/>
              <a:sym typeface="Open Sans"/>
            </a:endParaRPr>
          </a:p>
          <a:p>
            <a:pPr indent="0" lvl="0" marL="457200" rtl="0" algn="l">
              <a:lnSpc>
                <a:spcPct val="115000"/>
              </a:lnSpc>
              <a:spcBef>
                <a:spcPts val="0"/>
              </a:spcBef>
              <a:spcAft>
                <a:spcPts val="0"/>
              </a:spcAft>
              <a:buNone/>
            </a:pPr>
            <a:r>
              <a:t/>
            </a:r>
            <a:endParaRPr sz="1000">
              <a:solidFill>
                <a:schemeClr val="dk1"/>
              </a:solidFill>
              <a:latin typeface="Open Sans"/>
              <a:ea typeface="Open Sans"/>
              <a:cs typeface="Open Sans"/>
              <a:sym typeface="Open Sans"/>
            </a:endParaRPr>
          </a:p>
        </p:txBody>
      </p:sp>
      <p:graphicFrame>
        <p:nvGraphicFramePr>
          <p:cNvPr id="200" name="Google Shape;200;p26"/>
          <p:cNvGraphicFramePr/>
          <p:nvPr/>
        </p:nvGraphicFramePr>
        <p:xfrm>
          <a:off x="0" y="4777775"/>
          <a:ext cx="3000000" cy="3000000"/>
        </p:xfrm>
        <a:graphic>
          <a:graphicData uri="http://schemas.openxmlformats.org/drawingml/2006/table">
            <a:tbl>
              <a:tblPr>
                <a:noFill/>
                <a:tableStyleId>{998D9EE1-7F33-47B6-B3BD-3C24E6959756}</a:tableStyleId>
              </a:tblPr>
              <a:tblGrid>
                <a:gridCol w="1828800"/>
                <a:gridCol w="1828800"/>
                <a:gridCol w="1828800"/>
                <a:gridCol w="1828800"/>
                <a:gridCol w="1828800"/>
              </a:tblGrid>
              <a:tr h="305650">
                <a:tc>
                  <a:txBody>
                    <a:bodyPr/>
                    <a:lstStyle/>
                    <a:p>
                      <a:pPr indent="0" lvl="0" marL="0" rtl="0" algn="ctr">
                        <a:spcBef>
                          <a:spcPts val="0"/>
                        </a:spcBef>
                        <a:spcAft>
                          <a:spcPts val="0"/>
                        </a:spcAft>
                        <a:buNone/>
                      </a:pPr>
                      <a:r>
                        <a:rPr b="1" lang="en" sz="1200">
                          <a:latin typeface="Open Sans"/>
                          <a:ea typeface="Open Sans"/>
                          <a:cs typeface="Open Sans"/>
                          <a:sym typeface="Open Sans"/>
                        </a:rPr>
                        <a:t>Intro</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1</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2</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FF7300"/>
                    </a:solidFill>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3</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4</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bl>
          </a:graphicData>
        </a:graphic>
      </p:graphicFrame>
      <p:pic>
        <p:nvPicPr>
          <p:cNvPr id="201" name="Google Shape;201;p26"/>
          <p:cNvPicPr preferRelativeResize="0"/>
          <p:nvPr/>
        </p:nvPicPr>
        <p:blipFill>
          <a:blip r:embed="rId4">
            <a:alphaModFix/>
          </a:blip>
          <a:stretch>
            <a:fillRect/>
          </a:stretch>
        </p:blipFill>
        <p:spPr>
          <a:xfrm>
            <a:off x="677250" y="3063700"/>
            <a:ext cx="1714625" cy="15003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27"/>
          <p:cNvSpPr txBox="1"/>
          <p:nvPr>
            <p:ph type="title"/>
          </p:nvPr>
        </p:nvSpPr>
        <p:spPr>
          <a:xfrm>
            <a:off x="269875" y="171850"/>
            <a:ext cx="80787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Open Sans"/>
                <a:ea typeface="Open Sans"/>
                <a:cs typeface="Open Sans"/>
                <a:sym typeface="Open Sans"/>
              </a:rPr>
              <a:t>Part 3: Photo Collection &amp; Organization</a:t>
            </a:r>
            <a:endParaRPr b="1">
              <a:latin typeface="Open Sans"/>
              <a:ea typeface="Open Sans"/>
              <a:cs typeface="Open Sans"/>
              <a:sym typeface="Open Sans"/>
            </a:endParaRPr>
          </a:p>
        </p:txBody>
      </p:sp>
      <p:pic>
        <p:nvPicPr>
          <p:cNvPr id="207" name="Google Shape;207;p27"/>
          <p:cNvPicPr preferRelativeResize="0"/>
          <p:nvPr/>
        </p:nvPicPr>
        <p:blipFill>
          <a:blip r:embed="rId3">
            <a:alphaModFix/>
          </a:blip>
          <a:stretch>
            <a:fillRect/>
          </a:stretch>
        </p:blipFill>
        <p:spPr>
          <a:xfrm>
            <a:off x="973250" y="2860627"/>
            <a:ext cx="2452450" cy="771550"/>
          </a:xfrm>
          <a:prstGeom prst="rect">
            <a:avLst/>
          </a:prstGeom>
          <a:noFill/>
          <a:ln>
            <a:noFill/>
          </a:ln>
        </p:spPr>
      </p:pic>
      <p:sp>
        <p:nvSpPr>
          <p:cNvPr id="208" name="Google Shape;208;p27"/>
          <p:cNvSpPr txBox="1"/>
          <p:nvPr/>
        </p:nvSpPr>
        <p:spPr>
          <a:xfrm>
            <a:off x="319125" y="3670800"/>
            <a:ext cx="4082100" cy="895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a:solidFill>
                  <a:schemeClr val="dk1"/>
                </a:solidFill>
                <a:latin typeface="Open Sans"/>
                <a:ea typeface="Open Sans"/>
                <a:cs typeface="Open Sans"/>
                <a:sym typeface="Open Sans"/>
              </a:rPr>
              <a:t>Who are we looking at? </a:t>
            </a:r>
            <a:r>
              <a:rPr lang="en" u="sng">
                <a:solidFill>
                  <a:srgbClr val="1155CC"/>
                </a:solidFill>
                <a:latin typeface="Open Sans"/>
                <a:ea typeface="Open Sans"/>
                <a:cs typeface="Open Sans"/>
                <a:sym typeface="Open Sans"/>
                <a:hlinkClick r:id="rId4">
                  <a:extLst>
                    <a:ext uri="{A12FA001-AC4F-418D-AE19-62706E023703}">
                      <ahyp:hlinkClr val="tx"/>
                    </a:ext>
                  </a:extLst>
                </a:hlinkClick>
              </a:rPr>
              <a:t>ODFW's website has great photos and resources</a:t>
            </a:r>
            <a:r>
              <a:rPr lang="en">
                <a:solidFill>
                  <a:schemeClr val="dk1"/>
                </a:solidFill>
                <a:latin typeface="Open Sans"/>
                <a:ea typeface="Open Sans"/>
                <a:cs typeface="Open Sans"/>
                <a:sym typeface="Open Sans"/>
              </a:rPr>
              <a:t> to help you identify what you see in the photos. </a:t>
            </a:r>
            <a:endParaRPr>
              <a:solidFill>
                <a:schemeClr val="dk1"/>
              </a:solidFill>
              <a:latin typeface="Open Sans"/>
              <a:ea typeface="Open Sans"/>
              <a:cs typeface="Open Sans"/>
              <a:sym typeface="Open Sans"/>
            </a:endParaRPr>
          </a:p>
        </p:txBody>
      </p:sp>
      <p:graphicFrame>
        <p:nvGraphicFramePr>
          <p:cNvPr id="209" name="Google Shape;209;p27"/>
          <p:cNvGraphicFramePr/>
          <p:nvPr/>
        </p:nvGraphicFramePr>
        <p:xfrm>
          <a:off x="0" y="4777775"/>
          <a:ext cx="3000000" cy="3000000"/>
        </p:xfrm>
        <a:graphic>
          <a:graphicData uri="http://schemas.openxmlformats.org/drawingml/2006/table">
            <a:tbl>
              <a:tblPr>
                <a:noFill/>
                <a:tableStyleId>{998D9EE1-7F33-47B6-B3BD-3C24E6959756}</a:tableStyleId>
              </a:tblPr>
              <a:tblGrid>
                <a:gridCol w="1828800"/>
                <a:gridCol w="1828800"/>
                <a:gridCol w="1828800"/>
                <a:gridCol w="1828800"/>
                <a:gridCol w="1828800"/>
              </a:tblGrid>
              <a:tr h="305650">
                <a:tc>
                  <a:txBody>
                    <a:bodyPr/>
                    <a:lstStyle/>
                    <a:p>
                      <a:pPr indent="0" lvl="0" marL="0" rtl="0" algn="ctr">
                        <a:spcBef>
                          <a:spcPts val="0"/>
                        </a:spcBef>
                        <a:spcAft>
                          <a:spcPts val="0"/>
                        </a:spcAft>
                        <a:buNone/>
                      </a:pPr>
                      <a:r>
                        <a:rPr b="1" lang="en" sz="1200">
                          <a:latin typeface="Open Sans"/>
                          <a:ea typeface="Open Sans"/>
                          <a:cs typeface="Open Sans"/>
                          <a:sym typeface="Open Sans"/>
                        </a:rPr>
                        <a:t>Intro</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1</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2</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3</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FF7300"/>
                    </a:solidFill>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4</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bl>
          </a:graphicData>
        </a:graphic>
      </p:graphicFrame>
      <p:grpSp>
        <p:nvGrpSpPr>
          <p:cNvPr id="210" name="Google Shape;210;p27"/>
          <p:cNvGrpSpPr/>
          <p:nvPr/>
        </p:nvGrpSpPr>
        <p:grpSpPr>
          <a:xfrm>
            <a:off x="4401288" y="1004131"/>
            <a:ext cx="4572014" cy="3217069"/>
            <a:chOff x="4571988" y="1349531"/>
            <a:chExt cx="4572014" cy="3217069"/>
          </a:xfrm>
        </p:grpSpPr>
        <p:pic>
          <p:nvPicPr>
            <p:cNvPr id="211" name="Google Shape;211;p27"/>
            <p:cNvPicPr preferRelativeResize="0"/>
            <p:nvPr/>
          </p:nvPicPr>
          <p:blipFill>
            <a:blip r:embed="rId5">
              <a:alphaModFix/>
            </a:blip>
            <a:stretch>
              <a:fillRect/>
            </a:stretch>
          </p:blipFill>
          <p:spPr>
            <a:xfrm>
              <a:off x="4571988" y="1349531"/>
              <a:ext cx="4572001" cy="476050"/>
            </a:xfrm>
            <a:prstGeom prst="rect">
              <a:avLst/>
            </a:prstGeom>
            <a:noFill/>
            <a:ln cap="flat" cmpd="sng" w="9525">
              <a:solidFill>
                <a:schemeClr val="dk2"/>
              </a:solidFill>
              <a:prstDash val="solid"/>
              <a:round/>
              <a:headEnd len="sm" w="sm" type="none"/>
              <a:tailEnd len="sm" w="sm" type="none"/>
            </a:ln>
          </p:spPr>
        </p:pic>
        <p:pic>
          <p:nvPicPr>
            <p:cNvPr id="212" name="Google Shape;212;p27"/>
            <p:cNvPicPr preferRelativeResize="0"/>
            <p:nvPr/>
          </p:nvPicPr>
          <p:blipFill>
            <a:blip r:embed="rId6">
              <a:alphaModFix/>
            </a:blip>
            <a:stretch>
              <a:fillRect/>
            </a:stretch>
          </p:blipFill>
          <p:spPr>
            <a:xfrm>
              <a:off x="4572000" y="1825581"/>
              <a:ext cx="4572002" cy="2741019"/>
            </a:xfrm>
            <a:prstGeom prst="rect">
              <a:avLst/>
            </a:prstGeom>
            <a:noFill/>
            <a:ln cap="flat" cmpd="sng" w="9525">
              <a:solidFill>
                <a:schemeClr val="dk2"/>
              </a:solidFill>
              <a:prstDash val="solid"/>
              <a:round/>
              <a:headEnd len="sm" w="sm" type="none"/>
              <a:tailEnd len="sm" w="sm" type="none"/>
            </a:ln>
          </p:spPr>
        </p:pic>
      </p:grpSp>
      <p:sp>
        <p:nvSpPr>
          <p:cNvPr id="213" name="Google Shape;213;p27"/>
          <p:cNvSpPr txBox="1"/>
          <p:nvPr/>
        </p:nvSpPr>
        <p:spPr>
          <a:xfrm>
            <a:off x="319125" y="877425"/>
            <a:ext cx="3999600" cy="2134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lang="en">
                <a:solidFill>
                  <a:schemeClr val="dk1"/>
                </a:solidFill>
                <a:latin typeface="Open Sans"/>
                <a:ea typeface="Open Sans"/>
                <a:cs typeface="Open Sans"/>
                <a:sym typeface="Open Sans"/>
              </a:rPr>
              <a:t>Getting the photos back can be both exciting, surprising, and overwhelming! Not every photo is a “keeper.” Start by getting the group together to weed through their photos, separating out the good shots from the “bycatch.” Put some music on and get to work identifying the creatures you see.</a:t>
            </a:r>
            <a:endParaRPr>
              <a:solidFill>
                <a:schemeClr val="dk1"/>
              </a:solidFill>
              <a:latin typeface="Open Sans"/>
              <a:ea typeface="Open Sans"/>
              <a:cs typeface="Open Sans"/>
              <a:sym typeface="Open Sans"/>
            </a:endParaRPr>
          </a:p>
          <a:p>
            <a:pPr indent="0" lvl="0" marL="0" rtl="0" algn="l">
              <a:spcBef>
                <a:spcPts val="0"/>
              </a:spcBef>
              <a:spcAft>
                <a:spcPts val="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pic>
        <p:nvPicPr>
          <p:cNvPr id="218" name="Google Shape;218;p28"/>
          <p:cNvPicPr preferRelativeResize="0"/>
          <p:nvPr/>
        </p:nvPicPr>
        <p:blipFill>
          <a:blip r:embed="rId3">
            <a:alphaModFix/>
          </a:blip>
          <a:stretch>
            <a:fillRect/>
          </a:stretch>
        </p:blipFill>
        <p:spPr>
          <a:xfrm>
            <a:off x="3536726" y="274300"/>
            <a:ext cx="5456199" cy="4219699"/>
          </a:xfrm>
          <a:prstGeom prst="rect">
            <a:avLst/>
          </a:prstGeom>
          <a:noFill/>
          <a:ln cap="flat" cmpd="sng" w="19050">
            <a:solidFill>
              <a:schemeClr val="dk2"/>
            </a:solidFill>
            <a:prstDash val="solid"/>
            <a:round/>
            <a:headEnd len="sm" w="sm" type="none"/>
            <a:tailEnd len="sm" w="sm" type="none"/>
          </a:ln>
        </p:spPr>
      </p:pic>
      <p:graphicFrame>
        <p:nvGraphicFramePr>
          <p:cNvPr id="219" name="Google Shape;219;p28"/>
          <p:cNvGraphicFramePr/>
          <p:nvPr/>
        </p:nvGraphicFramePr>
        <p:xfrm>
          <a:off x="0" y="4777775"/>
          <a:ext cx="3000000" cy="3000000"/>
        </p:xfrm>
        <a:graphic>
          <a:graphicData uri="http://schemas.openxmlformats.org/drawingml/2006/table">
            <a:tbl>
              <a:tblPr>
                <a:noFill/>
                <a:tableStyleId>{998D9EE1-7F33-47B6-B3BD-3C24E6959756}</a:tableStyleId>
              </a:tblPr>
              <a:tblGrid>
                <a:gridCol w="1828800"/>
                <a:gridCol w="1828800"/>
                <a:gridCol w="1828800"/>
                <a:gridCol w="1828800"/>
                <a:gridCol w="1828800"/>
              </a:tblGrid>
              <a:tr h="305650">
                <a:tc>
                  <a:txBody>
                    <a:bodyPr/>
                    <a:lstStyle/>
                    <a:p>
                      <a:pPr indent="0" lvl="0" marL="0" rtl="0" algn="ctr">
                        <a:spcBef>
                          <a:spcPts val="0"/>
                        </a:spcBef>
                        <a:spcAft>
                          <a:spcPts val="0"/>
                        </a:spcAft>
                        <a:buNone/>
                      </a:pPr>
                      <a:r>
                        <a:rPr b="1" lang="en" sz="1200">
                          <a:latin typeface="Open Sans"/>
                          <a:ea typeface="Open Sans"/>
                          <a:cs typeface="Open Sans"/>
                          <a:sym typeface="Open Sans"/>
                        </a:rPr>
                        <a:t>Intro</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1</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2</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3</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FF7300"/>
                    </a:solidFill>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4</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bl>
          </a:graphicData>
        </a:graphic>
      </p:graphicFrame>
      <p:sp>
        <p:nvSpPr>
          <p:cNvPr id="220" name="Google Shape;220;p28"/>
          <p:cNvSpPr txBox="1"/>
          <p:nvPr/>
        </p:nvSpPr>
        <p:spPr>
          <a:xfrm>
            <a:off x="336200" y="2231875"/>
            <a:ext cx="3000000" cy="938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sz="1100">
                <a:solidFill>
                  <a:schemeClr val="dk1"/>
                </a:solidFill>
                <a:latin typeface="Open Sans"/>
                <a:ea typeface="Open Sans"/>
                <a:cs typeface="Open Sans"/>
                <a:sym typeface="Open Sans"/>
              </a:rPr>
              <a:t>Optional Fun Activity:</a:t>
            </a:r>
            <a:r>
              <a:rPr lang="en" sz="1100">
                <a:solidFill>
                  <a:schemeClr val="dk1"/>
                </a:solidFill>
                <a:latin typeface="Open Sans"/>
                <a:ea typeface="Open Sans"/>
                <a:cs typeface="Open Sans"/>
                <a:sym typeface="Open Sans"/>
              </a:rPr>
              <a:t> Sometimes the camera trigger creates a good sequence of photos of the same animal. Use a free web program to </a:t>
            </a:r>
            <a:r>
              <a:rPr lang="en" sz="1100" u="sng">
                <a:solidFill>
                  <a:srgbClr val="1155CC"/>
                </a:solidFill>
                <a:latin typeface="Open Sans"/>
                <a:ea typeface="Open Sans"/>
                <a:cs typeface="Open Sans"/>
                <a:sym typeface="Open Sans"/>
                <a:hlinkClick r:id="rId4">
                  <a:extLst>
                    <a:ext uri="{A12FA001-AC4F-418D-AE19-62706E023703}">
                      <ahyp:hlinkClr val="tx"/>
                    </a:ext>
                  </a:extLst>
                </a:hlinkClick>
              </a:rPr>
              <a:t>turn this series into a gif!</a:t>
            </a:r>
            <a:endParaRPr sz="1100">
              <a:solidFill>
                <a:schemeClr val="dk1"/>
              </a:solidFill>
              <a:latin typeface="Open Sans"/>
              <a:ea typeface="Open Sans"/>
              <a:cs typeface="Open Sans"/>
              <a:sym typeface="Open Sans"/>
            </a:endParaRPr>
          </a:p>
        </p:txBody>
      </p:sp>
      <p:pic>
        <p:nvPicPr>
          <p:cNvPr id="221" name="Google Shape;221;p28"/>
          <p:cNvPicPr preferRelativeResize="0"/>
          <p:nvPr/>
        </p:nvPicPr>
        <p:blipFill>
          <a:blip r:embed="rId5">
            <a:alphaModFix/>
          </a:blip>
          <a:stretch>
            <a:fillRect/>
          </a:stretch>
        </p:blipFill>
        <p:spPr>
          <a:xfrm>
            <a:off x="398788" y="3330354"/>
            <a:ext cx="2543176" cy="1287038"/>
          </a:xfrm>
          <a:prstGeom prst="rect">
            <a:avLst/>
          </a:prstGeom>
          <a:noFill/>
          <a:ln cap="flat" cmpd="sng" w="19050">
            <a:solidFill>
              <a:schemeClr val="dk2"/>
            </a:solidFill>
            <a:prstDash val="solid"/>
            <a:round/>
            <a:headEnd len="sm" w="sm" type="none"/>
            <a:tailEnd len="sm" w="sm" type="none"/>
          </a:ln>
        </p:spPr>
      </p:pic>
      <p:sp>
        <p:nvSpPr>
          <p:cNvPr id="222" name="Google Shape;222;p28"/>
          <p:cNvSpPr txBox="1"/>
          <p:nvPr/>
        </p:nvSpPr>
        <p:spPr>
          <a:xfrm>
            <a:off x="472075" y="264500"/>
            <a:ext cx="2864100" cy="169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Open Sans"/>
                <a:ea typeface="Open Sans"/>
                <a:cs typeface="Open Sans"/>
                <a:sym typeface="Open Sans"/>
              </a:rPr>
              <a:t>As a class, compose a </a:t>
            </a:r>
            <a:r>
              <a:rPr lang="en">
                <a:latin typeface="Open Sans"/>
                <a:ea typeface="Open Sans"/>
                <a:cs typeface="Open Sans"/>
                <a:sym typeface="Open Sans"/>
              </a:rPr>
              <a:t>master list of the animals you </a:t>
            </a:r>
            <a:r>
              <a:rPr lang="en">
                <a:latin typeface="Open Sans"/>
                <a:ea typeface="Open Sans"/>
                <a:cs typeface="Open Sans"/>
                <a:sym typeface="Open Sans"/>
              </a:rPr>
              <a:t>identity</a:t>
            </a:r>
            <a:r>
              <a:rPr lang="en">
                <a:latin typeface="Open Sans"/>
                <a:ea typeface="Open Sans"/>
                <a:cs typeface="Open Sans"/>
                <a:sym typeface="Open Sans"/>
              </a:rPr>
              <a:t>. Each group should pick an animal (or two?) to do a little more research on. Organize what you find into a </a:t>
            </a:r>
            <a:r>
              <a:rPr b="1" lang="en" u="sng">
                <a:solidFill>
                  <a:schemeClr val="hlink"/>
                </a:solidFill>
                <a:latin typeface="Open Sans"/>
                <a:ea typeface="Open Sans"/>
                <a:cs typeface="Open Sans"/>
                <a:sym typeface="Open Sans"/>
                <a:hlinkClick r:id="rId6"/>
              </a:rPr>
              <a:t>Creature Report</a:t>
            </a:r>
            <a:r>
              <a:rPr lang="en" u="sng">
                <a:solidFill>
                  <a:schemeClr val="hlink"/>
                </a:solidFill>
                <a:latin typeface="Open Sans"/>
                <a:ea typeface="Open Sans"/>
                <a:cs typeface="Open Sans"/>
                <a:sym typeface="Open Sans"/>
                <a:hlinkClick r:id="rId7"/>
              </a:rPr>
              <a:t>!</a:t>
            </a:r>
            <a:endParaRPr>
              <a:latin typeface="Open Sans"/>
              <a:ea typeface="Open Sans"/>
              <a:cs typeface="Open Sans"/>
              <a:sym typeface="Open Sans"/>
            </a:endParaRPr>
          </a:p>
        </p:txBody>
      </p:sp>
      <p:sp>
        <p:nvSpPr>
          <p:cNvPr id="223" name="Google Shape;223;p28"/>
          <p:cNvSpPr/>
          <p:nvPr/>
        </p:nvSpPr>
        <p:spPr>
          <a:xfrm>
            <a:off x="1751925" y="1705800"/>
            <a:ext cx="1239900" cy="365700"/>
          </a:xfrm>
          <a:prstGeom prst="rightArrow">
            <a:avLst>
              <a:gd fmla="val 50000" name="adj1"/>
              <a:gd fmla="val 50000" name="adj2"/>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29"/>
          <p:cNvSpPr txBox="1"/>
          <p:nvPr>
            <p:ph type="title"/>
          </p:nvPr>
        </p:nvSpPr>
        <p:spPr>
          <a:xfrm>
            <a:off x="311700" y="56200"/>
            <a:ext cx="8520600" cy="8418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b="1" lang="en" sz="2500">
                <a:latin typeface="Open Sans"/>
                <a:ea typeface="Open Sans"/>
                <a:cs typeface="Open Sans"/>
                <a:sym typeface="Open Sans"/>
              </a:rPr>
              <a:t>Creating a Final Product</a:t>
            </a:r>
            <a:endParaRPr b="1" sz="2500">
              <a:latin typeface="Open Sans"/>
              <a:ea typeface="Open Sans"/>
              <a:cs typeface="Open Sans"/>
              <a:sym typeface="Open Sans"/>
            </a:endParaRPr>
          </a:p>
        </p:txBody>
      </p:sp>
      <p:graphicFrame>
        <p:nvGraphicFramePr>
          <p:cNvPr id="229" name="Google Shape;229;p29"/>
          <p:cNvGraphicFramePr/>
          <p:nvPr/>
        </p:nvGraphicFramePr>
        <p:xfrm>
          <a:off x="0" y="4777775"/>
          <a:ext cx="3000000" cy="3000000"/>
        </p:xfrm>
        <a:graphic>
          <a:graphicData uri="http://schemas.openxmlformats.org/drawingml/2006/table">
            <a:tbl>
              <a:tblPr>
                <a:noFill/>
                <a:tableStyleId>{998D9EE1-7F33-47B6-B3BD-3C24E6959756}</a:tableStyleId>
              </a:tblPr>
              <a:tblGrid>
                <a:gridCol w="1828800"/>
                <a:gridCol w="1828800"/>
                <a:gridCol w="1828800"/>
                <a:gridCol w="1828800"/>
                <a:gridCol w="1828800"/>
              </a:tblGrid>
              <a:tr h="305650">
                <a:tc>
                  <a:txBody>
                    <a:bodyPr/>
                    <a:lstStyle/>
                    <a:p>
                      <a:pPr indent="0" lvl="0" marL="0" rtl="0" algn="ctr">
                        <a:spcBef>
                          <a:spcPts val="0"/>
                        </a:spcBef>
                        <a:spcAft>
                          <a:spcPts val="0"/>
                        </a:spcAft>
                        <a:buNone/>
                      </a:pPr>
                      <a:r>
                        <a:rPr b="1" lang="en" sz="1200">
                          <a:latin typeface="Open Sans"/>
                          <a:ea typeface="Open Sans"/>
                          <a:cs typeface="Open Sans"/>
                          <a:sym typeface="Open Sans"/>
                        </a:rPr>
                        <a:t>Intro</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1</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2</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3</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4</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FF7300"/>
                    </a:solidFill>
                  </a:tcPr>
                </a:tc>
              </a:tr>
            </a:tbl>
          </a:graphicData>
        </a:graphic>
      </p:graphicFrame>
      <p:sp>
        <p:nvSpPr>
          <p:cNvPr id="230" name="Google Shape;230;p29"/>
          <p:cNvSpPr txBox="1"/>
          <p:nvPr/>
        </p:nvSpPr>
        <p:spPr>
          <a:xfrm>
            <a:off x="472075" y="832450"/>
            <a:ext cx="8311200" cy="1037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200">
                <a:solidFill>
                  <a:schemeClr val="dk1"/>
                </a:solidFill>
                <a:latin typeface="Open Sans"/>
                <a:ea typeface="Open Sans"/>
                <a:cs typeface="Open Sans"/>
                <a:sym typeface="Open Sans"/>
              </a:rPr>
              <a:t>How can we share what we’ve learned? Depending on your interests, there are several options to explore. Consult with your classmates and choose your own adventure. </a:t>
            </a:r>
            <a:r>
              <a:rPr lang="en" sz="1200">
                <a:solidFill>
                  <a:schemeClr val="dk1"/>
                </a:solidFill>
                <a:latin typeface="Open Sans"/>
                <a:ea typeface="Open Sans"/>
                <a:cs typeface="Open Sans"/>
                <a:sym typeface="Open Sans"/>
              </a:rPr>
              <a:t>Each of these options has a goal of creating something that can be shared during Family Math &amp; Science Night this year. </a:t>
            </a:r>
            <a:endParaRPr sz="1200">
              <a:solidFill>
                <a:schemeClr val="dk1"/>
              </a:solidFill>
              <a:latin typeface="Open Sans"/>
              <a:ea typeface="Open Sans"/>
              <a:cs typeface="Open Sans"/>
              <a:sym typeface="Open Sans"/>
            </a:endParaRPr>
          </a:p>
          <a:p>
            <a:pPr indent="0" lvl="0" marL="0" rtl="0" algn="l">
              <a:lnSpc>
                <a:spcPct val="115000"/>
              </a:lnSpc>
              <a:spcBef>
                <a:spcPts val="0"/>
              </a:spcBef>
              <a:spcAft>
                <a:spcPts val="0"/>
              </a:spcAft>
              <a:buNone/>
            </a:pPr>
            <a:r>
              <a:t/>
            </a:r>
            <a:endParaRPr>
              <a:solidFill>
                <a:schemeClr val="dk1"/>
              </a:solidFill>
              <a:latin typeface="Open Sans"/>
              <a:ea typeface="Open Sans"/>
              <a:cs typeface="Open Sans"/>
              <a:sym typeface="Open Sans"/>
            </a:endParaRPr>
          </a:p>
        </p:txBody>
      </p:sp>
      <p:sp>
        <p:nvSpPr>
          <p:cNvPr id="231" name="Google Shape;231;p29"/>
          <p:cNvSpPr txBox="1"/>
          <p:nvPr>
            <p:ph type="title"/>
          </p:nvPr>
        </p:nvSpPr>
        <p:spPr>
          <a:xfrm>
            <a:off x="0" y="1629325"/>
            <a:ext cx="34080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sz="1600">
                <a:latin typeface="Open Sans"/>
                <a:ea typeface="Open Sans"/>
                <a:cs typeface="Open Sans"/>
                <a:sym typeface="Open Sans"/>
              </a:rPr>
              <a:t>Option A: Children’s Book</a:t>
            </a:r>
            <a:endParaRPr sz="3200"/>
          </a:p>
        </p:txBody>
      </p:sp>
      <p:sp>
        <p:nvSpPr>
          <p:cNvPr id="232" name="Google Shape;232;p29"/>
          <p:cNvSpPr txBox="1"/>
          <p:nvPr>
            <p:ph type="title"/>
          </p:nvPr>
        </p:nvSpPr>
        <p:spPr>
          <a:xfrm>
            <a:off x="2818000" y="1629325"/>
            <a:ext cx="34080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sz="1600">
                <a:latin typeface="Open Sans"/>
                <a:ea typeface="Open Sans"/>
                <a:cs typeface="Open Sans"/>
                <a:sym typeface="Open Sans"/>
              </a:rPr>
              <a:t>Option B: Photo Narrative</a:t>
            </a:r>
            <a:endParaRPr sz="3200"/>
          </a:p>
        </p:txBody>
      </p:sp>
      <p:sp>
        <p:nvSpPr>
          <p:cNvPr id="233" name="Google Shape;233;p29"/>
          <p:cNvSpPr txBox="1"/>
          <p:nvPr>
            <p:ph type="title"/>
          </p:nvPr>
        </p:nvSpPr>
        <p:spPr>
          <a:xfrm>
            <a:off x="5736000" y="1629325"/>
            <a:ext cx="34080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sz="1600">
                <a:latin typeface="Open Sans"/>
                <a:ea typeface="Open Sans"/>
                <a:cs typeface="Open Sans"/>
                <a:sym typeface="Open Sans"/>
              </a:rPr>
              <a:t>Option C: Scientific Report</a:t>
            </a:r>
            <a:endParaRPr sz="3200"/>
          </a:p>
        </p:txBody>
      </p:sp>
      <p:pic>
        <p:nvPicPr>
          <p:cNvPr id="234" name="Google Shape;234;p29"/>
          <p:cNvPicPr preferRelativeResize="0"/>
          <p:nvPr/>
        </p:nvPicPr>
        <p:blipFill>
          <a:blip r:embed="rId3">
            <a:alphaModFix/>
          </a:blip>
          <a:stretch>
            <a:fillRect/>
          </a:stretch>
        </p:blipFill>
        <p:spPr>
          <a:xfrm>
            <a:off x="603863" y="2242575"/>
            <a:ext cx="2200275" cy="1495425"/>
          </a:xfrm>
          <a:prstGeom prst="rect">
            <a:avLst/>
          </a:prstGeom>
          <a:noFill/>
          <a:ln cap="flat" cmpd="sng" w="12700">
            <a:solidFill>
              <a:srgbClr val="000000"/>
            </a:solidFill>
            <a:prstDash val="solid"/>
            <a:miter lim="8000"/>
            <a:headEnd len="sm" w="sm" type="none"/>
            <a:tailEnd len="sm" w="sm" type="none"/>
          </a:ln>
        </p:spPr>
      </p:pic>
      <p:pic>
        <p:nvPicPr>
          <p:cNvPr id="235" name="Google Shape;235;p29"/>
          <p:cNvPicPr preferRelativeResize="0"/>
          <p:nvPr/>
        </p:nvPicPr>
        <p:blipFill>
          <a:blip r:embed="rId4">
            <a:alphaModFix/>
          </a:blip>
          <a:stretch>
            <a:fillRect/>
          </a:stretch>
        </p:blipFill>
        <p:spPr>
          <a:xfrm>
            <a:off x="3269113" y="2242575"/>
            <a:ext cx="2605753" cy="2423350"/>
          </a:xfrm>
          <a:prstGeom prst="rect">
            <a:avLst/>
          </a:prstGeom>
          <a:noFill/>
          <a:ln cap="flat" cmpd="sng" w="12700">
            <a:solidFill>
              <a:srgbClr val="000000"/>
            </a:solidFill>
            <a:prstDash val="solid"/>
            <a:miter lim="8000"/>
            <a:headEnd len="sm" w="sm" type="none"/>
            <a:tailEnd len="sm" w="sm" type="none"/>
          </a:ln>
        </p:spPr>
      </p:pic>
      <p:pic>
        <p:nvPicPr>
          <p:cNvPr id="236" name="Google Shape;236;p29"/>
          <p:cNvPicPr preferRelativeResize="0"/>
          <p:nvPr/>
        </p:nvPicPr>
        <p:blipFill>
          <a:blip r:embed="rId5">
            <a:alphaModFix/>
          </a:blip>
          <a:stretch>
            <a:fillRect/>
          </a:stretch>
        </p:blipFill>
        <p:spPr>
          <a:xfrm>
            <a:off x="6177900" y="2242575"/>
            <a:ext cx="2749375" cy="1549503"/>
          </a:xfrm>
          <a:prstGeom prst="rect">
            <a:avLst/>
          </a:prstGeom>
          <a:noFill/>
          <a:ln cap="flat" cmpd="sng" w="19050">
            <a:solidFill>
              <a:srgbClr val="000000"/>
            </a:solidFill>
            <a:prstDash val="solid"/>
            <a:round/>
            <a:headEnd len="sm" w="sm" type="none"/>
            <a:tailEnd len="sm" w="sm" type="none"/>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30"/>
          <p:cNvSpPr txBox="1"/>
          <p:nvPr>
            <p:ph type="title"/>
          </p:nvPr>
        </p:nvSpPr>
        <p:spPr>
          <a:xfrm>
            <a:off x="311700" y="445025"/>
            <a:ext cx="42603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b="1" lang="en">
                <a:latin typeface="Open Sans"/>
                <a:ea typeface="Open Sans"/>
                <a:cs typeface="Open Sans"/>
                <a:sym typeface="Open Sans"/>
              </a:rPr>
              <a:t>Option A: Children’s Book</a:t>
            </a:r>
            <a:endParaRPr b="1">
              <a:latin typeface="Open Sans"/>
              <a:ea typeface="Open Sans"/>
              <a:cs typeface="Open Sans"/>
              <a:sym typeface="Open Sans"/>
            </a:endParaRPr>
          </a:p>
          <a:p>
            <a:pPr indent="0" lvl="0" marL="0" rtl="0" algn="ctr">
              <a:spcBef>
                <a:spcPts val="0"/>
              </a:spcBef>
              <a:spcAft>
                <a:spcPts val="0"/>
              </a:spcAft>
              <a:buNone/>
            </a:pPr>
            <a:r>
              <a:t/>
            </a:r>
            <a:endParaRPr/>
          </a:p>
        </p:txBody>
      </p:sp>
      <p:sp>
        <p:nvSpPr>
          <p:cNvPr id="242" name="Google Shape;242;p30"/>
          <p:cNvSpPr txBox="1"/>
          <p:nvPr>
            <p:ph idx="1" type="body"/>
          </p:nvPr>
        </p:nvSpPr>
        <p:spPr>
          <a:xfrm>
            <a:off x="311700" y="1000075"/>
            <a:ext cx="4260300" cy="2131800"/>
          </a:xfrm>
          <a:prstGeom prst="rect">
            <a:avLst/>
          </a:prstGeom>
        </p:spPr>
        <p:txBody>
          <a:bodyPr anchorCtr="0" anchor="t" bIns="91425" lIns="91425" spcFirstLastPara="1" rIns="91425" wrap="square" tIns="91425">
            <a:normAutofit lnSpcReduction="10000"/>
          </a:bodyPr>
          <a:lstStyle/>
          <a:p>
            <a:pPr indent="0" lvl="0" marL="0" rtl="0" algn="l">
              <a:spcBef>
                <a:spcPts val="0"/>
              </a:spcBef>
              <a:spcAft>
                <a:spcPts val="0"/>
              </a:spcAft>
              <a:buClr>
                <a:schemeClr val="dk1"/>
              </a:buClr>
              <a:buSzPts val="1100"/>
              <a:buFont typeface="Arial"/>
              <a:buNone/>
            </a:pPr>
            <a:r>
              <a:rPr lang="en" sz="1100">
                <a:solidFill>
                  <a:schemeClr val="dk1"/>
                </a:solidFill>
                <a:latin typeface="Open Sans"/>
                <a:ea typeface="Open Sans"/>
                <a:cs typeface="Open Sans"/>
                <a:sym typeface="Open Sans"/>
              </a:rPr>
              <a:t>Choose one of the animals you observed to be the hero (or villain?) of a children’s book. Create a story that talks about a major problem faced by this species, and how they overcome it. The story should include some educational info about the animal’s habitat and behavior. Good artists can try illustrating it by hand, others can try “fake photoshopping” in the </a:t>
            </a:r>
            <a:r>
              <a:rPr lang="en" sz="1100" u="sng">
                <a:solidFill>
                  <a:srgbClr val="1155CC"/>
                </a:solidFill>
                <a:latin typeface="Open Sans"/>
                <a:ea typeface="Open Sans"/>
                <a:cs typeface="Open Sans"/>
                <a:sym typeface="Open Sans"/>
                <a:hlinkClick r:id="rId3">
                  <a:extLst>
                    <a:ext uri="{A12FA001-AC4F-418D-AE19-62706E023703}">
                      <ahyp:hlinkClr val="tx"/>
                    </a:ext>
                  </a:extLst>
                </a:hlinkClick>
              </a:rPr>
              <a:t>google slide template</a:t>
            </a:r>
            <a:r>
              <a:rPr lang="en" sz="1100">
                <a:solidFill>
                  <a:schemeClr val="dk1"/>
                </a:solidFill>
                <a:latin typeface="Open Sans"/>
                <a:ea typeface="Open Sans"/>
                <a:cs typeface="Open Sans"/>
                <a:sym typeface="Open Sans"/>
              </a:rPr>
              <a:t> provided. </a:t>
            </a:r>
            <a:endParaRPr sz="1100">
              <a:solidFill>
                <a:schemeClr val="dk1"/>
              </a:solidFill>
              <a:latin typeface="Open Sans"/>
              <a:ea typeface="Open Sans"/>
              <a:cs typeface="Open Sans"/>
              <a:sym typeface="Open Sans"/>
            </a:endParaRPr>
          </a:p>
          <a:p>
            <a:pPr indent="0" lvl="0" marL="0" rtl="0" algn="l">
              <a:spcBef>
                <a:spcPts val="0"/>
              </a:spcBef>
              <a:spcAft>
                <a:spcPts val="0"/>
              </a:spcAft>
              <a:buClr>
                <a:schemeClr val="dk1"/>
              </a:buClr>
              <a:buSzPts val="1100"/>
              <a:buFont typeface="Arial"/>
              <a:buNone/>
            </a:pPr>
            <a:r>
              <a:t/>
            </a:r>
            <a:endParaRPr sz="1100">
              <a:solidFill>
                <a:schemeClr val="dk1"/>
              </a:solidFill>
              <a:latin typeface="Open Sans"/>
              <a:ea typeface="Open Sans"/>
              <a:cs typeface="Open Sans"/>
              <a:sym typeface="Open Sans"/>
            </a:endParaRPr>
          </a:p>
          <a:p>
            <a:pPr indent="0" lvl="0" marL="0" rtl="0" algn="l">
              <a:spcBef>
                <a:spcPts val="0"/>
              </a:spcBef>
              <a:spcAft>
                <a:spcPts val="0"/>
              </a:spcAft>
              <a:buNone/>
            </a:pPr>
            <a:r>
              <a:rPr lang="en" sz="1100">
                <a:solidFill>
                  <a:schemeClr val="dk1"/>
                </a:solidFill>
                <a:latin typeface="Open Sans"/>
                <a:ea typeface="Open Sans"/>
                <a:cs typeface="Open Sans"/>
                <a:sym typeface="Open Sans"/>
              </a:rPr>
              <a:t>For inspiration, check out Nobel Peace Prize winner Wangari Maathai telling the story of the hummingbird and the forest fire. </a:t>
            </a:r>
            <a:r>
              <a:rPr lang="en" sz="1100" u="sng">
                <a:solidFill>
                  <a:srgbClr val="1155CC"/>
                </a:solidFill>
                <a:latin typeface="Open Sans"/>
                <a:ea typeface="Open Sans"/>
                <a:cs typeface="Open Sans"/>
                <a:sym typeface="Open Sans"/>
                <a:hlinkClick r:id="rId4">
                  <a:extLst>
                    <a:ext uri="{A12FA001-AC4F-418D-AE19-62706E023703}">
                      <ahyp:hlinkClr val="tx"/>
                    </a:ext>
                  </a:extLst>
                </a:hlinkClick>
              </a:rPr>
              <a:t>Wangari Maathai – “I will be a hummingbird”</a:t>
            </a:r>
            <a:r>
              <a:rPr lang="en" sz="1100">
                <a:solidFill>
                  <a:schemeClr val="dk1"/>
                </a:solidFill>
                <a:latin typeface="Open Sans"/>
                <a:ea typeface="Open Sans"/>
                <a:cs typeface="Open Sans"/>
                <a:sym typeface="Open Sans"/>
              </a:rPr>
              <a:t>.</a:t>
            </a:r>
            <a:endParaRPr/>
          </a:p>
        </p:txBody>
      </p:sp>
      <p:pic>
        <p:nvPicPr>
          <p:cNvPr id="243" name="Google Shape;243;p30"/>
          <p:cNvPicPr preferRelativeResize="0"/>
          <p:nvPr/>
        </p:nvPicPr>
        <p:blipFill rotWithShape="1">
          <a:blip r:embed="rId5">
            <a:alphaModFix/>
          </a:blip>
          <a:srcRect b="0" l="36884" r="0" t="0"/>
          <a:stretch/>
        </p:blipFill>
        <p:spPr>
          <a:xfrm>
            <a:off x="311700" y="3261475"/>
            <a:ext cx="2243550" cy="1323975"/>
          </a:xfrm>
          <a:prstGeom prst="rect">
            <a:avLst/>
          </a:prstGeom>
          <a:noFill/>
          <a:ln>
            <a:noFill/>
          </a:ln>
        </p:spPr>
      </p:pic>
      <p:pic>
        <p:nvPicPr>
          <p:cNvPr id="244" name="Google Shape;244;p30"/>
          <p:cNvPicPr preferRelativeResize="0"/>
          <p:nvPr/>
        </p:nvPicPr>
        <p:blipFill rotWithShape="1">
          <a:blip r:embed="rId6">
            <a:alphaModFix/>
          </a:blip>
          <a:srcRect b="0" l="0" r="25278" t="0"/>
          <a:stretch/>
        </p:blipFill>
        <p:spPr>
          <a:xfrm>
            <a:off x="2597325" y="3261475"/>
            <a:ext cx="1893175" cy="1323975"/>
          </a:xfrm>
          <a:prstGeom prst="rect">
            <a:avLst/>
          </a:prstGeom>
          <a:noFill/>
          <a:ln>
            <a:noFill/>
          </a:ln>
        </p:spPr>
      </p:pic>
      <p:pic>
        <p:nvPicPr>
          <p:cNvPr id="245" name="Google Shape;245;p30"/>
          <p:cNvPicPr preferRelativeResize="0"/>
          <p:nvPr/>
        </p:nvPicPr>
        <p:blipFill>
          <a:blip r:embed="rId7">
            <a:alphaModFix/>
          </a:blip>
          <a:stretch>
            <a:fillRect/>
          </a:stretch>
        </p:blipFill>
        <p:spPr>
          <a:xfrm>
            <a:off x="4972625" y="482975"/>
            <a:ext cx="3561175" cy="2420375"/>
          </a:xfrm>
          <a:prstGeom prst="rect">
            <a:avLst/>
          </a:prstGeom>
          <a:noFill/>
          <a:ln cap="flat" cmpd="sng" w="12700">
            <a:solidFill>
              <a:srgbClr val="000000"/>
            </a:solidFill>
            <a:prstDash val="solid"/>
            <a:miter lim="8000"/>
            <a:headEnd len="sm" w="sm" type="none"/>
            <a:tailEnd len="sm" w="sm" type="none"/>
          </a:ln>
        </p:spPr>
      </p:pic>
      <p:sp>
        <p:nvSpPr>
          <p:cNvPr id="246" name="Google Shape;246;p30"/>
          <p:cNvSpPr txBox="1"/>
          <p:nvPr/>
        </p:nvSpPr>
        <p:spPr>
          <a:xfrm>
            <a:off x="4814400" y="2979550"/>
            <a:ext cx="3944400" cy="17583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b="1" lang="en" sz="1100">
                <a:latin typeface="Open Sans"/>
                <a:ea typeface="Open Sans"/>
                <a:cs typeface="Open Sans"/>
                <a:sym typeface="Open Sans"/>
              </a:rPr>
              <a:t>Presentation Idea:</a:t>
            </a:r>
            <a:endParaRPr b="1" sz="1100">
              <a:latin typeface="Open Sans"/>
              <a:ea typeface="Open Sans"/>
              <a:cs typeface="Open Sans"/>
              <a:sym typeface="Open Sans"/>
            </a:endParaRPr>
          </a:p>
          <a:p>
            <a:pPr indent="0" lvl="0" marL="0" rtl="0" algn="l">
              <a:lnSpc>
                <a:spcPct val="115000"/>
              </a:lnSpc>
              <a:spcBef>
                <a:spcPts val="0"/>
              </a:spcBef>
              <a:spcAft>
                <a:spcPts val="0"/>
              </a:spcAft>
              <a:buNone/>
            </a:pPr>
            <a:r>
              <a:rPr lang="en" sz="1100">
                <a:latin typeface="Open Sans"/>
                <a:ea typeface="Open Sans"/>
                <a:cs typeface="Open Sans"/>
                <a:sym typeface="Open Sans"/>
              </a:rPr>
              <a:t>Set up a cozy storytime corner at Family Math &amp; Science night for younger siblings who might be in attendance. Dress up like the main animal. Read the story and have discussion questions ready to ask. Print some </a:t>
            </a:r>
            <a:r>
              <a:rPr lang="en" sz="1100">
                <a:latin typeface="Open Sans"/>
                <a:ea typeface="Open Sans"/>
                <a:cs typeface="Open Sans"/>
                <a:sym typeface="Open Sans"/>
              </a:rPr>
              <a:t>(homemade?) </a:t>
            </a:r>
            <a:r>
              <a:rPr lang="en" sz="1100">
                <a:latin typeface="Open Sans"/>
                <a:ea typeface="Open Sans"/>
                <a:cs typeface="Open Sans"/>
                <a:sym typeface="Open Sans"/>
              </a:rPr>
              <a:t>coloring  sheets featuring this animal for kids to take home or color while they listen. Ask the kids what you should do next with the camera trap.</a:t>
            </a:r>
            <a:endParaRPr sz="1100">
              <a:latin typeface="Open Sans"/>
              <a:ea typeface="Open Sans"/>
              <a:cs typeface="Open Sans"/>
              <a:sym typeface="Open Sans"/>
            </a:endParaRPr>
          </a:p>
        </p:txBody>
      </p:sp>
      <p:graphicFrame>
        <p:nvGraphicFramePr>
          <p:cNvPr id="247" name="Google Shape;247;p30"/>
          <p:cNvGraphicFramePr/>
          <p:nvPr/>
        </p:nvGraphicFramePr>
        <p:xfrm>
          <a:off x="0" y="4777775"/>
          <a:ext cx="3000000" cy="3000000"/>
        </p:xfrm>
        <a:graphic>
          <a:graphicData uri="http://schemas.openxmlformats.org/drawingml/2006/table">
            <a:tbl>
              <a:tblPr>
                <a:noFill/>
                <a:tableStyleId>{998D9EE1-7F33-47B6-B3BD-3C24E6959756}</a:tableStyleId>
              </a:tblPr>
              <a:tblGrid>
                <a:gridCol w="1828800"/>
                <a:gridCol w="1828800"/>
                <a:gridCol w="1828800"/>
                <a:gridCol w="1828800"/>
                <a:gridCol w="1828800"/>
              </a:tblGrid>
              <a:tr h="305650">
                <a:tc>
                  <a:txBody>
                    <a:bodyPr/>
                    <a:lstStyle/>
                    <a:p>
                      <a:pPr indent="0" lvl="0" marL="0" rtl="0" algn="ctr">
                        <a:spcBef>
                          <a:spcPts val="0"/>
                        </a:spcBef>
                        <a:spcAft>
                          <a:spcPts val="0"/>
                        </a:spcAft>
                        <a:buNone/>
                      </a:pPr>
                      <a:r>
                        <a:rPr lang="en" sz="1200"/>
                        <a:t>Intro</a:t>
                      </a:r>
                      <a:endParaRPr sz="1200"/>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lang="en" sz="1200"/>
                        <a:t>Part 1</a:t>
                      </a:r>
                      <a:endParaRPr sz="1200"/>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lang="en" sz="1200"/>
                        <a:t>Part 2</a:t>
                      </a:r>
                      <a:endParaRPr sz="1200"/>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lang="en" sz="1200"/>
                        <a:t>Part 3</a:t>
                      </a:r>
                      <a:endParaRPr sz="1200"/>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lang="en" sz="1200"/>
                        <a:t>Part 4</a:t>
                      </a:r>
                      <a:endParaRPr sz="1200"/>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FF7300"/>
                    </a:solidFill>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31"/>
          <p:cNvSpPr txBox="1"/>
          <p:nvPr>
            <p:ph idx="1" type="body"/>
          </p:nvPr>
        </p:nvSpPr>
        <p:spPr>
          <a:xfrm>
            <a:off x="311700" y="1121825"/>
            <a:ext cx="3645000" cy="35712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1600">
                <a:solidFill>
                  <a:schemeClr val="dk1"/>
                </a:solidFill>
                <a:latin typeface="Open Sans"/>
                <a:ea typeface="Open Sans"/>
                <a:cs typeface="Open Sans"/>
                <a:sym typeface="Open Sans"/>
              </a:rPr>
              <a:t>Combine a striking photo with a short, interesting paragraph that tells the story going on behind the scenes.</a:t>
            </a:r>
            <a:endParaRPr sz="1600">
              <a:solidFill>
                <a:schemeClr val="dk1"/>
              </a:solidFill>
              <a:latin typeface="Open Sans"/>
              <a:ea typeface="Open Sans"/>
              <a:cs typeface="Open Sans"/>
              <a:sym typeface="Open Sans"/>
            </a:endParaRPr>
          </a:p>
          <a:p>
            <a:pPr indent="0" lvl="0" marL="0" rtl="0" algn="l">
              <a:spcBef>
                <a:spcPts val="1200"/>
              </a:spcBef>
              <a:spcAft>
                <a:spcPts val="0"/>
              </a:spcAft>
              <a:buClr>
                <a:schemeClr val="dk1"/>
              </a:buClr>
              <a:buSzPts val="1100"/>
              <a:buFont typeface="Arial"/>
              <a:buNone/>
            </a:pPr>
            <a:r>
              <a:rPr b="1" lang="en" sz="1200">
                <a:solidFill>
                  <a:schemeClr val="dk1"/>
                </a:solidFill>
                <a:latin typeface="Open Sans"/>
                <a:ea typeface="Open Sans"/>
                <a:cs typeface="Open Sans"/>
                <a:sym typeface="Open Sans"/>
              </a:rPr>
              <a:t>Presentation Idea:</a:t>
            </a:r>
            <a:endParaRPr b="1" sz="1200">
              <a:solidFill>
                <a:schemeClr val="dk1"/>
              </a:solidFill>
              <a:latin typeface="Open Sans"/>
              <a:ea typeface="Open Sans"/>
              <a:cs typeface="Open Sans"/>
              <a:sym typeface="Open Sans"/>
            </a:endParaRPr>
          </a:p>
          <a:p>
            <a:pPr indent="0" lvl="0" marL="0" rtl="0" algn="l">
              <a:spcBef>
                <a:spcPts val="0"/>
              </a:spcBef>
              <a:spcAft>
                <a:spcPts val="0"/>
              </a:spcAft>
              <a:buNone/>
            </a:pPr>
            <a:r>
              <a:rPr lang="en" sz="1200">
                <a:solidFill>
                  <a:schemeClr val="dk1"/>
                </a:solidFill>
                <a:latin typeface="Open Sans"/>
                <a:ea typeface="Open Sans"/>
                <a:cs typeface="Open Sans"/>
                <a:sym typeface="Open Sans"/>
              </a:rPr>
              <a:t>Create an art gallery at Family Math &amp; Science night. Choose 5-10 of the best quality images and print them out on large photo paper (24x26). Type up a story that explains how each was caught and what it represents. Use your best creative writing skills– try a first person account, or a poem! Come up with a title or theme for your exhibit. You could even give out smaller prints (4x6)!</a:t>
            </a:r>
            <a:endParaRPr sz="1200">
              <a:solidFill>
                <a:schemeClr val="dk1"/>
              </a:solidFill>
              <a:latin typeface="Open Sans"/>
              <a:ea typeface="Open Sans"/>
              <a:cs typeface="Open Sans"/>
              <a:sym typeface="Open Sans"/>
            </a:endParaRPr>
          </a:p>
        </p:txBody>
      </p:sp>
      <p:pic>
        <p:nvPicPr>
          <p:cNvPr id="253" name="Google Shape;253;p31"/>
          <p:cNvPicPr preferRelativeResize="0"/>
          <p:nvPr/>
        </p:nvPicPr>
        <p:blipFill>
          <a:blip r:embed="rId3">
            <a:alphaModFix/>
          </a:blip>
          <a:stretch>
            <a:fillRect/>
          </a:stretch>
        </p:blipFill>
        <p:spPr>
          <a:xfrm>
            <a:off x="4490325" y="178450"/>
            <a:ext cx="4537375" cy="2667850"/>
          </a:xfrm>
          <a:prstGeom prst="rect">
            <a:avLst/>
          </a:prstGeom>
          <a:noFill/>
          <a:ln cap="flat" cmpd="sng" w="12700">
            <a:solidFill>
              <a:srgbClr val="000000"/>
            </a:solidFill>
            <a:prstDash val="solid"/>
            <a:miter lim="8000"/>
            <a:headEnd len="sm" w="sm" type="none"/>
            <a:tailEnd len="sm" w="sm" type="none"/>
          </a:ln>
        </p:spPr>
      </p:pic>
      <p:pic>
        <p:nvPicPr>
          <p:cNvPr id="254" name="Google Shape;254;p31"/>
          <p:cNvPicPr preferRelativeResize="0"/>
          <p:nvPr/>
        </p:nvPicPr>
        <p:blipFill>
          <a:blip r:embed="rId4">
            <a:alphaModFix/>
          </a:blip>
          <a:stretch>
            <a:fillRect/>
          </a:stretch>
        </p:blipFill>
        <p:spPr>
          <a:xfrm>
            <a:off x="6775000" y="3158637"/>
            <a:ext cx="2252699" cy="1501800"/>
          </a:xfrm>
          <a:prstGeom prst="rect">
            <a:avLst/>
          </a:prstGeom>
          <a:noFill/>
          <a:ln cap="flat" cmpd="sng" w="9525">
            <a:solidFill>
              <a:srgbClr val="000000"/>
            </a:solidFill>
            <a:prstDash val="solid"/>
            <a:round/>
            <a:headEnd len="sm" w="sm" type="none"/>
            <a:tailEnd len="sm" w="sm" type="none"/>
          </a:ln>
        </p:spPr>
      </p:pic>
      <p:graphicFrame>
        <p:nvGraphicFramePr>
          <p:cNvPr id="255" name="Google Shape;255;p31"/>
          <p:cNvGraphicFramePr/>
          <p:nvPr/>
        </p:nvGraphicFramePr>
        <p:xfrm>
          <a:off x="0" y="4777775"/>
          <a:ext cx="3000000" cy="3000000"/>
        </p:xfrm>
        <a:graphic>
          <a:graphicData uri="http://schemas.openxmlformats.org/drawingml/2006/table">
            <a:tbl>
              <a:tblPr>
                <a:noFill/>
                <a:tableStyleId>{998D9EE1-7F33-47B6-B3BD-3C24E6959756}</a:tableStyleId>
              </a:tblPr>
              <a:tblGrid>
                <a:gridCol w="1828800"/>
                <a:gridCol w="1828800"/>
                <a:gridCol w="1828800"/>
                <a:gridCol w="1828800"/>
                <a:gridCol w="1828800"/>
              </a:tblGrid>
              <a:tr h="305650">
                <a:tc>
                  <a:txBody>
                    <a:bodyPr/>
                    <a:lstStyle/>
                    <a:p>
                      <a:pPr indent="0" lvl="0" marL="0" rtl="0" algn="ctr">
                        <a:spcBef>
                          <a:spcPts val="0"/>
                        </a:spcBef>
                        <a:spcAft>
                          <a:spcPts val="0"/>
                        </a:spcAft>
                        <a:buNone/>
                      </a:pPr>
                      <a:r>
                        <a:rPr lang="en" sz="1200"/>
                        <a:t>Intro</a:t>
                      </a:r>
                      <a:endParaRPr sz="1200"/>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lang="en" sz="1200"/>
                        <a:t>Part 1</a:t>
                      </a:r>
                      <a:endParaRPr sz="1200"/>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lang="en" sz="1200"/>
                        <a:t>Part 2</a:t>
                      </a:r>
                      <a:endParaRPr sz="1200"/>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lang="en" sz="1200"/>
                        <a:t>Part 3</a:t>
                      </a:r>
                      <a:endParaRPr sz="1200"/>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lang="en" sz="1200"/>
                        <a:t>Part 4</a:t>
                      </a:r>
                      <a:endParaRPr sz="1200"/>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FF7300"/>
                    </a:solidFill>
                  </a:tcPr>
                </a:tc>
              </a:tr>
            </a:tbl>
          </a:graphicData>
        </a:graphic>
      </p:graphicFrame>
      <p:sp>
        <p:nvSpPr>
          <p:cNvPr id="256" name="Google Shape;256;p31"/>
          <p:cNvSpPr txBox="1"/>
          <p:nvPr>
            <p:ph type="title"/>
          </p:nvPr>
        </p:nvSpPr>
        <p:spPr>
          <a:xfrm>
            <a:off x="192100" y="140225"/>
            <a:ext cx="43800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b="1" lang="en">
                <a:latin typeface="Open Sans"/>
                <a:ea typeface="Open Sans"/>
                <a:cs typeface="Open Sans"/>
                <a:sym typeface="Open Sans"/>
              </a:rPr>
              <a:t>Option B: </a:t>
            </a:r>
            <a:endParaRPr b="1">
              <a:latin typeface="Open Sans"/>
              <a:ea typeface="Open Sans"/>
              <a:cs typeface="Open Sans"/>
              <a:sym typeface="Open Sans"/>
            </a:endParaRPr>
          </a:p>
          <a:p>
            <a:pPr indent="0" lvl="0" marL="0" rtl="0" algn="ctr">
              <a:spcBef>
                <a:spcPts val="0"/>
              </a:spcBef>
              <a:spcAft>
                <a:spcPts val="0"/>
              </a:spcAft>
              <a:buNone/>
            </a:pPr>
            <a:r>
              <a:rPr b="1" lang="en">
                <a:latin typeface="Open Sans"/>
                <a:ea typeface="Open Sans"/>
                <a:cs typeface="Open Sans"/>
                <a:sym typeface="Open Sans"/>
              </a:rPr>
              <a:t>Photo Narrative</a:t>
            </a:r>
            <a:endParaRPr b="1">
              <a:latin typeface="Open Sans"/>
              <a:ea typeface="Open Sans"/>
              <a:cs typeface="Open Sans"/>
              <a:sym typeface="Open Sans"/>
            </a:endParaRPr>
          </a:p>
          <a:p>
            <a:pPr indent="0" lvl="0" marL="0" rtl="0" algn="ctr">
              <a:spcBef>
                <a:spcPts val="0"/>
              </a:spcBef>
              <a:spcAft>
                <a:spcPts val="0"/>
              </a:spcAft>
              <a:buNone/>
            </a:pPr>
            <a:r>
              <a:t/>
            </a:r>
            <a:endParaRPr/>
          </a:p>
        </p:txBody>
      </p:sp>
      <p:sp>
        <p:nvSpPr>
          <p:cNvPr id="257" name="Google Shape;257;p31"/>
          <p:cNvSpPr/>
          <p:nvPr/>
        </p:nvSpPr>
        <p:spPr>
          <a:xfrm>
            <a:off x="6939325" y="3234525"/>
            <a:ext cx="503700" cy="650100"/>
          </a:xfrm>
          <a:prstGeom prst="rect">
            <a:avLst/>
          </a:prstGeom>
          <a:solidFill>
            <a:srgbClr val="EEEEEE">
              <a:alpha val="51190"/>
            </a:srgbClr>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58" name="Google Shape;258;p31"/>
          <p:cNvCxnSpPr>
            <a:stCxn id="257" idx="1"/>
          </p:cNvCxnSpPr>
          <p:nvPr/>
        </p:nvCxnSpPr>
        <p:spPr>
          <a:xfrm rot="10800000">
            <a:off x="4485325" y="2868975"/>
            <a:ext cx="2454000" cy="690600"/>
          </a:xfrm>
          <a:prstGeom prst="straightConnector1">
            <a:avLst/>
          </a:prstGeom>
          <a:noFill/>
          <a:ln cap="flat" cmpd="sng" w="9525">
            <a:solidFill>
              <a:schemeClr val="dk2"/>
            </a:solidFill>
            <a:prstDash val="solid"/>
            <a:round/>
            <a:headEnd len="med" w="med" type="none"/>
            <a:tailEnd len="med" w="med" type="none"/>
          </a:ln>
        </p:spPr>
      </p:cxnSp>
      <p:cxnSp>
        <p:nvCxnSpPr>
          <p:cNvPr id="259" name="Google Shape;259;p31"/>
          <p:cNvCxnSpPr>
            <a:stCxn id="257" idx="3"/>
          </p:cNvCxnSpPr>
          <p:nvPr/>
        </p:nvCxnSpPr>
        <p:spPr>
          <a:xfrm flipH="1" rot="10800000">
            <a:off x="7443025" y="2844375"/>
            <a:ext cx="1600800" cy="715200"/>
          </a:xfrm>
          <a:prstGeom prst="straightConnector1">
            <a:avLst/>
          </a:prstGeom>
          <a:noFill/>
          <a:ln cap="flat" cmpd="sng" w="9525">
            <a:solidFill>
              <a:schemeClr val="dk2"/>
            </a:solidFill>
            <a:prstDash val="solid"/>
            <a:round/>
            <a:headEnd len="med" w="med" type="none"/>
            <a:tailEnd len="med" w="med" type="none"/>
          </a:ln>
        </p:spPr>
      </p:cxnSp>
      <p:sp>
        <p:nvSpPr>
          <p:cNvPr id="260" name="Google Shape;260;p31"/>
          <p:cNvSpPr txBox="1"/>
          <p:nvPr/>
        </p:nvSpPr>
        <p:spPr>
          <a:xfrm>
            <a:off x="4703650" y="3592175"/>
            <a:ext cx="1839900" cy="1373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lang="en" sz="1100">
                <a:solidFill>
                  <a:schemeClr val="dk1"/>
                </a:solidFill>
                <a:latin typeface="Open Sans"/>
                <a:ea typeface="Open Sans"/>
                <a:cs typeface="Open Sans"/>
                <a:sym typeface="Open Sans"/>
              </a:rPr>
              <a:t>Inspiration: </a:t>
            </a:r>
            <a:r>
              <a:rPr lang="en" sz="1100" u="sng">
                <a:solidFill>
                  <a:srgbClr val="1155CC"/>
                </a:solidFill>
                <a:latin typeface="Open Sans"/>
                <a:ea typeface="Open Sans"/>
                <a:cs typeface="Open Sans"/>
                <a:sym typeface="Open Sans"/>
                <a:hlinkClick r:id="rId5">
                  <a:extLst>
                    <a:ext uri="{A12FA001-AC4F-418D-AE19-62706E023703}">
                      <ahyp:hlinkClr val="tx"/>
                    </a:ext>
                  </a:extLst>
                </a:hlinkClick>
              </a:rPr>
              <a:t>Middle-schoolers ‘take control of their own narrative’ with Everyday DC photo project</a:t>
            </a:r>
            <a:endParaRPr sz="1100">
              <a:solidFill>
                <a:schemeClr val="dk1"/>
              </a:solidFill>
              <a:latin typeface="Open Sans"/>
              <a:ea typeface="Open Sans"/>
              <a:cs typeface="Open Sans"/>
              <a:sym typeface="Open Sans"/>
            </a:endParaRPr>
          </a:p>
          <a:p>
            <a:pPr indent="0" lvl="0" marL="0" rtl="0" algn="l">
              <a:spcBef>
                <a:spcPts val="0"/>
              </a:spcBef>
              <a:spcAft>
                <a:spcPts val="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sp>
        <p:nvSpPr>
          <p:cNvPr id="66" name="Google Shape;66;p14"/>
          <p:cNvSpPr txBox="1"/>
          <p:nvPr>
            <p:ph type="ctrTitle"/>
          </p:nvPr>
        </p:nvSpPr>
        <p:spPr>
          <a:xfrm>
            <a:off x="0" y="0"/>
            <a:ext cx="8093700" cy="9417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b="1" lang="en">
                <a:latin typeface="Open Sans"/>
                <a:ea typeface="Open Sans"/>
                <a:cs typeface="Open Sans"/>
                <a:sym typeface="Open Sans"/>
              </a:rPr>
              <a:t>Camera Trap Club Catalyst</a:t>
            </a:r>
            <a:endParaRPr b="1">
              <a:latin typeface="Open Sans"/>
              <a:ea typeface="Open Sans"/>
              <a:cs typeface="Open Sans"/>
              <a:sym typeface="Open Sans"/>
            </a:endParaRPr>
          </a:p>
        </p:txBody>
      </p:sp>
      <p:sp>
        <p:nvSpPr>
          <p:cNvPr id="67" name="Google Shape;67;p14"/>
          <p:cNvSpPr txBox="1"/>
          <p:nvPr>
            <p:ph idx="1" type="subTitle"/>
          </p:nvPr>
        </p:nvSpPr>
        <p:spPr>
          <a:xfrm>
            <a:off x="0" y="847575"/>
            <a:ext cx="7438200" cy="7044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a:solidFill>
                  <a:schemeClr val="dk1"/>
                </a:solidFill>
                <a:latin typeface="Open Sans"/>
                <a:ea typeface="Open Sans"/>
                <a:cs typeface="Open Sans"/>
                <a:sym typeface="Open Sans"/>
              </a:rPr>
              <a:t>Who will we “catch” in our local community?</a:t>
            </a:r>
            <a:endParaRPr>
              <a:solidFill>
                <a:schemeClr val="dk1"/>
              </a:solidFill>
              <a:latin typeface="Open Sans"/>
              <a:ea typeface="Open Sans"/>
              <a:cs typeface="Open Sans"/>
              <a:sym typeface="Open Sans"/>
            </a:endParaRPr>
          </a:p>
        </p:txBody>
      </p:sp>
      <p:pic>
        <p:nvPicPr>
          <p:cNvPr id="68" name="Google Shape;68;p14"/>
          <p:cNvPicPr preferRelativeResize="0"/>
          <p:nvPr/>
        </p:nvPicPr>
        <p:blipFill>
          <a:blip r:embed="rId3">
            <a:alphaModFix/>
          </a:blip>
          <a:stretch>
            <a:fillRect/>
          </a:stretch>
        </p:blipFill>
        <p:spPr>
          <a:xfrm>
            <a:off x="0" y="1522674"/>
            <a:ext cx="9143999" cy="3620826"/>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sp>
        <p:nvSpPr>
          <p:cNvPr id="265" name="Google Shape;265;p32"/>
          <p:cNvSpPr txBox="1"/>
          <p:nvPr>
            <p:ph type="title"/>
          </p:nvPr>
        </p:nvSpPr>
        <p:spPr>
          <a:xfrm>
            <a:off x="119725" y="35705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Open Sans"/>
                <a:ea typeface="Open Sans"/>
                <a:cs typeface="Open Sans"/>
                <a:sym typeface="Open Sans"/>
              </a:rPr>
              <a:t>Option C: A Scientific Report</a:t>
            </a:r>
            <a:endParaRPr b="1">
              <a:latin typeface="Open Sans"/>
              <a:ea typeface="Open Sans"/>
              <a:cs typeface="Open Sans"/>
              <a:sym typeface="Open Sans"/>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pic>
        <p:nvPicPr>
          <p:cNvPr id="266" name="Google Shape;266;p32"/>
          <p:cNvPicPr preferRelativeResize="0"/>
          <p:nvPr/>
        </p:nvPicPr>
        <p:blipFill>
          <a:blip r:embed="rId3">
            <a:alphaModFix/>
          </a:blip>
          <a:stretch>
            <a:fillRect/>
          </a:stretch>
        </p:blipFill>
        <p:spPr>
          <a:xfrm>
            <a:off x="773775" y="2817050"/>
            <a:ext cx="3295650" cy="1857375"/>
          </a:xfrm>
          <a:prstGeom prst="rect">
            <a:avLst/>
          </a:prstGeom>
          <a:noFill/>
          <a:ln cap="flat" cmpd="sng" w="9525">
            <a:solidFill>
              <a:srgbClr val="000000"/>
            </a:solidFill>
            <a:prstDash val="solid"/>
            <a:round/>
            <a:headEnd len="sm" w="sm" type="none"/>
            <a:tailEnd len="sm" w="sm" type="none"/>
          </a:ln>
        </p:spPr>
      </p:pic>
      <p:sp>
        <p:nvSpPr>
          <p:cNvPr id="267" name="Google Shape;267;p32"/>
          <p:cNvSpPr txBox="1"/>
          <p:nvPr/>
        </p:nvSpPr>
        <p:spPr>
          <a:xfrm>
            <a:off x="304800" y="797325"/>
            <a:ext cx="4233600" cy="21225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1100">
                <a:latin typeface="Open Sans"/>
                <a:ea typeface="Open Sans"/>
                <a:cs typeface="Open Sans"/>
                <a:sym typeface="Open Sans"/>
              </a:rPr>
              <a:t>Poster sessions are how scientists communicate their findings with one another. By organizing your ideas, findings, and interpretations in a visually appealing way, it allows high-level content to be condensed into a clear package. </a:t>
            </a:r>
            <a:endParaRPr sz="1100">
              <a:latin typeface="Open Sans"/>
              <a:ea typeface="Open Sans"/>
              <a:cs typeface="Open Sans"/>
              <a:sym typeface="Open Sans"/>
            </a:endParaRPr>
          </a:p>
          <a:p>
            <a:pPr indent="0" lvl="0" marL="0" rtl="0" algn="l">
              <a:lnSpc>
                <a:spcPct val="115000"/>
              </a:lnSpc>
              <a:spcBef>
                <a:spcPts val="0"/>
              </a:spcBef>
              <a:spcAft>
                <a:spcPts val="0"/>
              </a:spcAft>
              <a:buNone/>
            </a:pPr>
            <a:r>
              <a:t/>
            </a:r>
            <a:endParaRPr sz="1100">
              <a:latin typeface="Open Sans"/>
              <a:ea typeface="Open Sans"/>
              <a:cs typeface="Open Sans"/>
              <a:sym typeface="Open Sans"/>
            </a:endParaRPr>
          </a:p>
          <a:p>
            <a:pPr indent="0" lvl="0" marL="0" rtl="0" algn="l">
              <a:lnSpc>
                <a:spcPct val="115000"/>
              </a:lnSpc>
              <a:spcBef>
                <a:spcPts val="0"/>
              </a:spcBef>
              <a:spcAft>
                <a:spcPts val="0"/>
              </a:spcAft>
              <a:buNone/>
            </a:pPr>
            <a:r>
              <a:rPr b="1" lang="en" sz="1100">
                <a:latin typeface="Open Sans"/>
                <a:ea typeface="Open Sans"/>
                <a:cs typeface="Open Sans"/>
                <a:sym typeface="Open Sans"/>
              </a:rPr>
              <a:t>Presentation Idea:</a:t>
            </a:r>
            <a:endParaRPr b="1" sz="1100">
              <a:latin typeface="Open Sans"/>
              <a:ea typeface="Open Sans"/>
              <a:cs typeface="Open Sans"/>
              <a:sym typeface="Open Sans"/>
            </a:endParaRPr>
          </a:p>
          <a:p>
            <a:pPr indent="0" lvl="0" marL="0" rtl="0" algn="l">
              <a:lnSpc>
                <a:spcPct val="115000"/>
              </a:lnSpc>
              <a:spcBef>
                <a:spcPts val="0"/>
              </a:spcBef>
              <a:spcAft>
                <a:spcPts val="0"/>
              </a:spcAft>
              <a:buNone/>
            </a:pPr>
            <a:r>
              <a:rPr lang="en" sz="1100">
                <a:latin typeface="Open Sans"/>
                <a:ea typeface="Open Sans"/>
                <a:cs typeface="Open Sans"/>
                <a:sym typeface="Open Sans"/>
              </a:rPr>
              <a:t>Create a poster using this </a:t>
            </a:r>
            <a:r>
              <a:rPr lang="en" sz="1100" u="sng">
                <a:solidFill>
                  <a:srgbClr val="1155CC"/>
                </a:solidFill>
                <a:latin typeface="Open Sans"/>
                <a:ea typeface="Open Sans"/>
                <a:cs typeface="Open Sans"/>
                <a:sym typeface="Open Sans"/>
                <a:hlinkClick r:id="rId4">
                  <a:extLst>
                    <a:ext uri="{A12FA001-AC4F-418D-AE19-62706E023703}">
                      <ahyp:hlinkClr val="tx"/>
                    </a:ext>
                  </a:extLst>
                </a:hlinkClick>
              </a:rPr>
              <a:t>google slide template</a:t>
            </a:r>
            <a:r>
              <a:rPr lang="en" sz="1100">
                <a:latin typeface="Open Sans"/>
                <a:ea typeface="Open Sans"/>
                <a:cs typeface="Open Sans"/>
                <a:sym typeface="Open Sans"/>
              </a:rPr>
              <a:t> and print it out for Family Math &amp; Science night. Have students explain their findings to the community!</a:t>
            </a:r>
            <a:endParaRPr sz="1100">
              <a:latin typeface="Open Sans"/>
              <a:ea typeface="Open Sans"/>
              <a:cs typeface="Open Sans"/>
              <a:sym typeface="Open Sans"/>
            </a:endParaRPr>
          </a:p>
        </p:txBody>
      </p:sp>
      <p:pic>
        <p:nvPicPr>
          <p:cNvPr id="268" name="Google Shape;268;p32"/>
          <p:cNvPicPr preferRelativeResize="0"/>
          <p:nvPr/>
        </p:nvPicPr>
        <p:blipFill>
          <a:blip r:embed="rId5">
            <a:alphaModFix/>
          </a:blip>
          <a:stretch>
            <a:fillRect/>
          </a:stretch>
        </p:blipFill>
        <p:spPr>
          <a:xfrm>
            <a:off x="4783900" y="712425"/>
            <a:ext cx="4181326" cy="3136000"/>
          </a:xfrm>
          <a:prstGeom prst="rect">
            <a:avLst/>
          </a:prstGeom>
          <a:noFill/>
          <a:ln cap="flat" cmpd="sng" w="9525">
            <a:solidFill>
              <a:srgbClr val="000000"/>
            </a:solidFill>
            <a:prstDash val="solid"/>
            <a:round/>
            <a:headEnd len="sm" w="sm" type="none"/>
            <a:tailEnd len="sm" w="sm" type="none"/>
          </a:ln>
        </p:spPr>
      </p:pic>
      <p:sp>
        <p:nvSpPr>
          <p:cNvPr id="269" name="Google Shape;269;p32"/>
          <p:cNvSpPr txBox="1"/>
          <p:nvPr/>
        </p:nvSpPr>
        <p:spPr>
          <a:xfrm>
            <a:off x="4783900" y="4044125"/>
            <a:ext cx="4300800" cy="5487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 sz="1100">
                <a:solidFill>
                  <a:schemeClr val="dk1"/>
                </a:solidFill>
                <a:latin typeface="Open Sans"/>
                <a:ea typeface="Open Sans"/>
                <a:cs typeface="Open Sans"/>
                <a:sym typeface="Open Sans"/>
              </a:rPr>
              <a:t>As seen at the Yaquina Interpretive Center: </a:t>
            </a:r>
            <a:endParaRPr sz="1100">
              <a:solidFill>
                <a:schemeClr val="dk1"/>
              </a:solidFill>
              <a:latin typeface="Open Sans"/>
              <a:ea typeface="Open Sans"/>
              <a:cs typeface="Open Sans"/>
              <a:sym typeface="Open Sans"/>
            </a:endParaRPr>
          </a:p>
          <a:p>
            <a:pPr indent="0" lvl="0" marL="0" rtl="0" algn="ctr">
              <a:lnSpc>
                <a:spcPct val="115000"/>
              </a:lnSpc>
              <a:spcBef>
                <a:spcPts val="0"/>
              </a:spcBef>
              <a:spcAft>
                <a:spcPts val="0"/>
              </a:spcAft>
              <a:buNone/>
            </a:pPr>
            <a:r>
              <a:rPr lang="en" sz="1100">
                <a:solidFill>
                  <a:schemeClr val="dk1"/>
                </a:solidFill>
                <a:latin typeface="Open Sans"/>
                <a:ea typeface="Open Sans"/>
                <a:cs typeface="Open Sans"/>
                <a:sym typeface="Open Sans"/>
              </a:rPr>
              <a:t>OSU undergraduates piloting studies with camera traps!</a:t>
            </a:r>
            <a:endParaRPr sz="1100">
              <a:solidFill>
                <a:schemeClr val="dk1"/>
              </a:solidFill>
              <a:latin typeface="Open Sans"/>
              <a:ea typeface="Open Sans"/>
              <a:cs typeface="Open Sans"/>
              <a:sym typeface="Open Sans"/>
            </a:endParaRPr>
          </a:p>
        </p:txBody>
      </p:sp>
      <p:graphicFrame>
        <p:nvGraphicFramePr>
          <p:cNvPr id="270" name="Google Shape;270;p32"/>
          <p:cNvGraphicFramePr/>
          <p:nvPr/>
        </p:nvGraphicFramePr>
        <p:xfrm>
          <a:off x="0" y="4777775"/>
          <a:ext cx="3000000" cy="3000000"/>
        </p:xfrm>
        <a:graphic>
          <a:graphicData uri="http://schemas.openxmlformats.org/drawingml/2006/table">
            <a:tbl>
              <a:tblPr>
                <a:noFill/>
                <a:tableStyleId>{998D9EE1-7F33-47B6-B3BD-3C24E6959756}</a:tableStyleId>
              </a:tblPr>
              <a:tblGrid>
                <a:gridCol w="1828800"/>
                <a:gridCol w="1828800"/>
                <a:gridCol w="1828800"/>
                <a:gridCol w="1828800"/>
                <a:gridCol w="1828800"/>
              </a:tblGrid>
              <a:tr h="305650">
                <a:tc>
                  <a:txBody>
                    <a:bodyPr/>
                    <a:lstStyle/>
                    <a:p>
                      <a:pPr indent="0" lvl="0" marL="0" rtl="0" algn="ctr">
                        <a:spcBef>
                          <a:spcPts val="0"/>
                        </a:spcBef>
                        <a:spcAft>
                          <a:spcPts val="0"/>
                        </a:spcAft>
                        <a:buNone/>
                      </a:pPr>
                      <a:r>
                        <a:rPr lang="en" sz="1200"/>
                        <a:t>Intro</a:t>
                      </a:r>
                      <a:endParaRPr sz="1200"/>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lang="en" sz="1200"/>
                        <a:t>Part 1</a:t>
                      </a:r>
                      <a:endParaRPr sz="1200"/>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lang="en" sz="1200"/>
                        <a:t>Part 2</a:t>
                      </a:r>
                      <a:endParaRPr sz="1200"/>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lang="en" sz="1200"/>
                        <a:t>Part 3</a:t>
                      </a:r>
                      <a:endParaRPr sz="1200"/>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lang="en" sz="1200"/>
                        <a:t>Part 4</a:t>
                      </a:r>
                      <a:endParaRPr sz="1200"/>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FF7300"/>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 name="Shape 72"/>
        <p:cNvGrpSpPr/>
        <p:nvPr/>
      </p:nvGrpSpPr>
      <p:grpSpPr>
        <a:xfrm>
          <a:off x="0" y="0"/>
          <a:ext cx="0" cy="0"/>
          <a:chOff x="0" y="0"/>
          <a:chExt cx="0" cy="0"/>
        </a:xfrm>
      </p:grpSpPr>
      <p:sp>
        <p:nvSpPr>
          <p:cNvPr id="73" name="Google Shape;73;p1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Open Sans"/>
                <a:ea typeface="Open Sans"/>
                <a:cs typeface="Open Sans"/>
                <a:sym typeface="Open Sans"/>
              </a:rPr>
              <a:t>CAMERA TRAP (CT)</a:t>
            </a:r>
            <a:endParaRPr b="1">
              <a:latin typeface="Open Sans"/>
              <a:ea typeface="Open Sans"/>
              <a:cs typeface="Open Sans"/>
              <a:sym typeface="Open Sans"/>
            </a:endParaRPr>
          </a:p>
        </p:txBody>
      </p:sp>
      <p:sp>
        <p:nvSpPr>
          <p:cNvPr id="74" name="Google Shape;74;p15"/>
          <p:cNvSpPr txBox="1"/>
          <p:nvPr>
            <p:ph idx="1" type="body"/>
          </p:nvPr>
        </p:nvSpPr>
        <p:spPr>
          <a:xfrm>
            <a:off x="311700" y="1152475"/>
            <a:ext cx="7329600" cy="3416400"/>
          </a:xfrm>
          <a:prstGeom prst="rect">
            <a:avLst/>
          </a:prstGeom>
        </p:spPr>
        <p:txBody>
          <a:bodyPr anchorCtr="0" anchor="t" bIns="91425" lIns="91425" spcFirstLastPara="1" rIns="91425" wrap="square" tIns="91425">
            <a:normAutofit fontScale="92500" lnSpcReduction="20000"/>
          </a:bodyPr>
          <a:lstStyle/>
          <a:p>
            <a:pPr indent="0" lvl="0" marL="0" rtl="0" algn="l">
              <a:spcBef>
                <a:spcPts val="0"/>
              </a:spcBef>
              <a:spcAft>
                <a:spcPts val="0"/>
              </a:spcAft>
              <a:buNone/>
            </a:pPr>
            <a:r>
              <a:rPr lang="en">
                <a:solidFill>
                  <a:schemeClr val="dk1"/>
                </a:solidFill>
                <a:latin typeface="Open Sans"/>
                <a:ea typeface="Open Sans"/>
                <a:cs typeface="Open Sans"/>
                <a:sym typeface="Open Sans"/>
              </a:rPr>
              <a:t>Around the world, scientists and conservationists rely on Camera Traps (CTs) to collect information about wildlife and their habitats. These “traps” are simple cameras equipped with infrared sensors that trigger a photo when movement is sensed. Each year, hundreds of scientific studies use CTs to learn more about the occurrence, abundance, or behavior of species inhabiting aquatic, terrestrial, and forest habitats– even creatures that burrow underground!</a:t>
            </a:r>
            <a:endParaRPr>
              <a:solidFill>
                <a:schemeClr val="dk1"/>
              </a:solidFill>
              <a:latin typeface="Open Sans"/>
              <a:ea typeface="Open Sans"/>
              <a:cs typeface="Open Sans"/>
              <a:sym typeface="Open Sans"/>
            </a:endParaRPr>
          </a:p>
          <a:p>
            <a:pPr indent="0" lvl="0" marL="0" rtl="0" algn="l">
              <a:spcBef>
                <a:spcPts val="1200"/>
              </a:spcBef>
              <a:spcAft>
                <a:spcPts val="1200"/>
              </a:spcAft>
              <a:buNone/>
            </a:pPr>
            <a:r>
              <a:rPr lang="en">
                <a:solidFill>
                  <a:schemeClr val="dk1"/>
                </a:solidFill>
                <a:latin typeface="Open Sans"/>
                <a:ea typeface="Open Sans"/>
                <a:cs typeface="Open Sans"/>
                <a:sym typeface="Open Sans"/>
              </a:rPr>
              <a:t>Camera Trap technology has changed the way scientists study the environment. The best part is that these tools are also accessible to us! With this SMILE club catalyst, we’re hoping you’ll think like scientists, interact with nature, and discover a new “neighbor” in your local community. </a:t>
            </a:r>
            <a:endParaRPr>
              <a:solidFill>
                <a:schemeClr val="dk1"/>
              </a:solidFill>
              <a:latin typeface="Open Sans"/>
              <a:ea typeface="Open Sans"/>
              <a:cs typeface="Open Sans"/>
              <a:sym typeface="Open Sans"/>
            </a:endParaRPr>
          </a:p>
        </p:txBody>
      </p:sp>
      <p:pic>
        <p:nvPicPr>
          <p:cNvPr id="75" name="Google Shape;75;p15"/>
          <p:cNvPicPr preferRelativeResize="0"/>
          <p:nvPr/>
        </p:nvPicPr>
        <p:blipFill rotWithShape="1">
          <a:blip r:embed="rId3">
            <a:alphaModFix/>
          </a:blip>
          <a:srcRect b="29931" l="28545" r="31141" t="15438"/>
          <a:stretch/>
        </p:blipFill>
        <p:spPr>
          <a:xfrm>
            <a:off x="7852175" y="1387925"/>
            <a:ext cx="1037025" cy="1478325"/>
          </a:xfrm>
          <a:prstGeom prst="rect">
            <a:avLst/>
          </a:prstGeom>
          <a:noFill/>
          <a:ln>
            <a:noFill/>
          </a:ln>
        </p:spPr>
      </p:pic>
      <p:graphicFrame>
        <p:nvGraphicFramePr>
          <p:cNvPr id="76" name="Google Shape;76;p15"/>
          <p:cNvGraphicFramePr/>
          <p:nvPr/>
        </p:nvGraphicFramePr>
        <p:xfrm>
          <a:off x="0" y="4777775"/>
          <a:ext cx="3000000" cy="3000000"/>
        </p:xfrm>
        <a:graphic>
          <a:graphicData uri="http://schemas.openxmlformats.org/drawingml/2006/table">
            <a:tbl>
              <a:tblPr>
                <a:noFill/>
                <a:tableStyleId>{998D9EE1-7F33-47B6-B3BD-3C24E6959756}</a:tableStyleId>
              </a:tblPr>
              <a:tblGrid>
                <a:gridCol w="1828800"/>
                <a:gridCol w="1828800"/>
                <a:gridCol w="1828800"/>
                <a:gridCol w="1828800"/>
                <a:gridCol w="1828800"/>
              </a:tblGrid>
              <a:tr h="305650">
                <a:tc>
                  <a:txBody>
                    <a:bodyPr/>
                    <a:lstStyle/>
                    <a:p>
                      <a:pPr indent="0" lvl="0" marL="0" rtl="0" algn="ctr">
                        <a:spcBef>
                          <a:spcPts val="0"/>
                        </a:spcBef>
                        <a:spcAft>
                          <a:spcPts val="0"/>
                        </a:spcAft>
                        <a:buNone/>
                      </a:pPr>
                      <a:r>
                        <a:rPr b="1" lang="en" sz="1200">
                          <a:latin typeface="Open Sans"/>
                          <a:ea typeface="Open Sans"/>
                          <a:cs typeface="Open Sans"/>
                          <a:sym typeface="Open Sans"/>
                        </a:rPr>
                        <a:t>Intro</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FF7300"/>
                    </a:solidFill>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1</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2</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3</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4</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bl>
          </a:graphicData>
        </a:graphic>
      </p:graphicFrame>
      <p:pic>
        <p:nvPicPr>
          <p:cNvPr id="77" name="Google Shape;77;p15"/>
          <p:cNvPicPr preferRelativeResize="0"/>
          <p:nvPr/>
        </p:nvPicPr>
        <p:blipFill>
          <a:blip r:embed="rId4">
            <a:alphaModFix/>
          </a:blip>
          <a:stretch>
            <a:fillRect/>
          </a:stretch>
        </p:blipFill>
        <p:spPr>
          <a:xfrm>
            <a:off x="7795266" y="3130663"/>
            <a:ext cx="1037025" cy="1382700"/>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pic>
        <p:nvPicPr>
          <p:cNvPr id="82" name="Google Shape;82;p16"/>
          <p:cNvPicPr preferRelativeResize="0"/>
          <p:nvPr/>
        </p:nvPicPr>
        <p:blipFill rotWithShape="1">
          <a:blip r:embed="rId3">
            <a:alphaModFix/>
          </a:blip>
          <a:srcRect b="48049" l="2569" r="2274" t="5240"/>
          <a:stretch/>
        </p:blipFill>
        <p:spPr>
          <a:xfrm>
            <a:off x="97700" y="581250"/>
            <a:ext cx="4483550" cy="3759176"/>
          </a:xfrm>
          <a:prstGeom prst="rect">
            <a:avLst/>
          </a:prstGeom>
          <a:noFill/>
          <a:ln>
            <a:noFill/>
          </a:ln>
        </p:spPr>
      </p:pic>
      <p:pic>
        <p:nvPicPr>
          <p:cNvPr id="83" name="Google Shape;83;p16"/>
          <p:cNvPicPr preferRelativeResize="0"/>
          <p:nvPr/>
        </p:nvPicPr>
        <p:blipFill rotWithShape="1">
          <a:blip r:embed="rId3">
            <a:alphaModFix/>
          </a:blip>
          <a:srcRect b="1340" l="2321" r="2521" t="51950"/>
          <a:stretch/>
        </p:blipFill>
        <p:spPr>
          <a:xfrm>
            <a:off x="4584238" y="624913"/>
            <a:ext cx="4483562" cy="3759186"/>
          </a:xfrm>
          <a:prstGeom prst="rect">
            <a:avLst/>
          </a:prstGeom>
          <a:noFill/>
          <a:ln>
            <a:noFill/>
          </a:ln>
        </p:spPr>
      </p:pic>
      <p:pic>
        <p:nvPicPr>
          <p:cNvPr id="84" name="Google Shape;84;p16"/>
          <p:cNvPicPr preferRelativeResize="0"/>
          <p:nvPr/>
        </p:nvPicPr>
        <p:blipFill rotWithShape="1">
          <a:blip r:embed="rId3">
            <a:alphaModFix/>
          </a:blip>
          <a:srcRect b="94540" l="2569" r="2274" t="1669"/>
          <a:stretch/>
        </p:blipFill>
        <p:spPr>
          <a:xfrm>
            <a:off x="1353900" y="118549"/>
            <a:ext cx="6801199" cy="462700"/>
          </a:xfrm>
          <a:prstGeom prst="rect">
            <a:avLst/>
          </a:prstGeom>
          <a:noFill/>
          <a:ln>
            <a:noFill/>
          </a:ln>
        </p:spPr>
      </p:pic>
      <p:sp>
        <p:nvSpPr>
          <p:cNvPr id="85" name="Google Shape;85;p16"/>
          <p:cNvSpPr/>
          <p:nvPr/>
        </p:nvSpPr>
        <p:spPr>
          <a:xfrm>
            <a:off x="135250" y="571150"/>
            <a:ext cx="1449300" cy="1899600"/>
          </a:xfrm>
          <a:prstGeom prst="rect">
            <a:avLst/>
          </a:prstGeom>
          <a:noFill/>
          <a:ln cap="flat" cmpd="sng" w="38100">
            <a:solidFill>
              <a:srgbClr val="00FF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86" name="Google Shape;86;p16"/>
          <p:cNvGraphicFramePr/>
          <p:nvPr/>
        </p:nvGraphicFramePr>
        <p:xfrm>
          <a:off x="0" y="4777775"/>
          <a:ext cx="3000000" cy="3000000"/>
        </p:xfrm>
        <a:graphic>
          <a:graphicData uri="http://schemas.openxmlformats.org/drawingml/2006/table">
            <a:tbl>
              <a:tblPr>
                <a:noFill/>
                <a:tableStyleId>{998D9EE1-7F33-47B6-B3BD-3C24E6959756}</a:tableStyleId>
              </a:tblPr>
              <a:tblGrid>
                <a:gridCol w="1828800"/>
                <a:gridCol w="1828800"/>
                <a:gridCol w="1828800"/>
                <a:gridCol w="1828800"/>
                <a:gridCol w="1828800"/>
              </a:tblGrid>
              <a:tr h="305650">
                <a:tc>
                  <a:txBody>
                    <a:bodyPr/>
                    <a:lstStyle/>
                    <a:p>
                      <a:pPr indent="0" lvl="0" marL="0" rtl="0" algn="ctr">
                        <a:spcBef>
                          <a:spcPts val="0"/>
                        </a:spcBef>
                        <a:spcAft>
                          <a:spcPts val="0"/>
                        </a:spcAft>
                        <a:buNone/>
                      </a:pPr>
                      <a:r>
                        <a:rPr b="1" lang="en" sz="1200">
                          <a:latin typeface="Open Sans"/>
                          <a:ea typeface="Open Sans"/>
                          <a:cs typeface="Open Sans"/>
                          <a:sym typeface="Open Sans"/>
                        </a:rPr>
                        <a:t>Intro</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FF7300"/>
                    </a:solidFill>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1</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2</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3</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4</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pic>
        <p:nvPicPr>
          <p:cNvPr id="91" name="Google Shape;91;p17"/>
          <p:cNvPicPr preferRelativeResize="0"/>
          <p:nvPr/>
        </p:nvPicPr>
        <p:blipFill rotWithShape="1">
          <a:blip r:embed="rId3">
            <a:alphaModFix/>
          </a:blip>
          <a:srcRect b="0" l="12056" r="0" t="0"/>
          <a:stretch/>
        </p:blipFill>
        <p:spPr>
          <a:xfrm>
            <a:off x="1511900" y="1589751"/>
            <a:ext cx="6120200" cy="2979325"/>
          </a:xfrm>
          <a:prstGeom prst="rect">
            <a:avLst/>
          </a:prstGeom>
          <a:noFill/>
          <a:ln cap="flat" cmpd="sng" w="12700">
            <a:solidFill>
              <a:srgbClr val="000000"/>
            </a:solidFill>
            <a:prstDash val="solid"/>
            <a:miter lim="8000"/>
            <a:headEnd len="sm" w="sm" type="none"/>
            <a:tailEnd len="sm" w="sm" type="none"/>
          </a:ln>
        </p:spPr>
      </p:pic>
      <p:sp>
        <p:nvSpPr>
          <p:cNvPr id="92" name="Google Shape;92;p17"/>
          <p:cNvSpPr txBox="1"/>
          <p:nvPr/>
        </p:nvSpPr>
        <p:spPr>
          <a:xfrm>
            <a:off x="370150" y="738525"/>
            <a:ext cx="8295000" cy="769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i="1" lang="en" sz="1900">
                <a:latin typeface="Open Sans"/>
                <a:ea typeface="Open Sans"/>
                <a:cs typeface="Open Sans"/>
                <a:sym typeface="Open Sans"/>
              </a:rPr>
              <a:t>What’s the most memorable encounter you’ve ever had with a wild animal? Where were you? Who were you with? What happened?</a:t>
            </a:r>
            <a:endParaRPr i="1" sz="1900">
              <a:latin typeface="Open Sans"/>
              <a:ea typeface="Open Sans"/>
              <a:cs typeface="Open Sans"/>
              <a:sym typeface="Open Sans"/>
            </a:endParaRPr>
          </a:p>
        </p:txBody>
      </p:sp>
      <p:graphicFrame>
        <p:nvGraphicFramePr>
          <p:cNvPr id="93" name="Google Shape;93;p17"/>
          <p:cNvGraphicFramePr/>
          <p:nvPr/>
        </p:nvGraphicFramePr>
        <p:xfrm>
          <a:off x="0" y="4777775"/>
          <a:ext cx="3000000" cy="3000000"/>
        </p:xfrm>
        <a:graphic>
          <a:graphicData uri="http://schemas.openxmlformats.org/drawingml/2006/table">
            <a:tbl>
              <a:tblPr>
                <a:noFill/>
                <a:tableStyleId>{998D9EE1-7F33-47B6-B3BD-3C24E6959756}</a:tableStyleId>
              </a:tblPr>
              <a:tblGrid>
                <a:gridCol w="1828800"/>
                <a:gridCol w="1828800"/>
                <a:gridCol w="1828800"/>
                <a:gridCol w="1828800"/>
                <a:gridCol w="1828800"/>
              </a:tblGrid>
              <a:tr h="305650">
                <a:tc>
                  <a:txBody>
                    <a:bodyPr/>
                    <a:lstStyle/>
                    <a:p>
                      <a:pPr indent="0" lvl="0" marL="0" rtl="0" algn="ctr">
                        <a:spcBef>
                          <a:spcPts val="0"/>
                        </a:spcBef>
                        <a:spcAft>
                          <a:spcPts val="0"/>
                        </a:spcAft>
                        <a:buNone/>
                      </a:pPr>
                      <a:r>
                        <a:rPr b="1" lang="en" sz="1200">
                          <a:latin typeface="Open Sans"/>
                          <a:ea typeface="Open Sans"/>
                          <a:cs typeface="Open Sans"/>
                          <a:sym typeface="Open Sans"/>
                        </a:rPr>
                        <a:t>Intro</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1</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FF7300"/>
                    </a:solidFill>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2</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3</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4</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bl>
          </a:graphicData>
        </a:graphic>
      </p:graphicFrame>
      <p:sp>
        <p:nvSpPr>
          <p:cNvPr id="94" name="Google Shape;94;p17"/>
          <p:cNvSpPr txBox="1"/>
          <p:nvPr>
            <p:ph idx="4294967295" type="title"/>
          </p:nvPr>
        </p:nvSpPr>
        <p:spPr>
          <a:xfrm>
            <a:off x="2341600" y="165825"/>
            <a:ext cx="43521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b="1" lang="en">
                <a:latin typeface="Open Sans"/>
                <a:ea typeface="Open Sans"/>
                <a:cs typeface="Open Sans"/>
                <a:sym typeface="Open Sans"/>
              </a:rPr>
              <a:t>Icebreaker</a:t>
            </a:r>
            <a:endParaRPr b="1">
              <a:latin typeface="Open Sans"/>
              <a:ea typeface="Open Sans"/>
              <a:cs typeface="Open Sans"/>
              <a:sym typeface="Open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 name="Shape 98"/>
        <p:cNvGrpSpPr/>
        <p:nvPr/>
      </p:nvGrpSpPr>
      <p:grpSpPr>
        <a:xfrm>
          <a:off x="0" y="0"/>
          <a:ext cx="0" cy="0"/>
          <a:chOff x="0" y="0"/>
          <a:chExt cx="0" cy="0"/>
        </a:xfrm>
      </p:grpSpPr>
      <p:sp>
        <p:nvSpPr>
          <p:cNvPr id="99" name="Google Shape;99;p18"/>
          <p:cNvSpPr txBox="1"/>
          <p:nvPr/>
        </p:nvSpPr>
        <p:spPr>
          <a:xfrm>
            <a:off x="263125" y="1925250"/>
            <a:ext cx="3000000" cy="1477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sz="1500">
                <a:solidFill>
                  <a:schemeClr val="dk1"/>
                </a:solidFill>
                <a:latin typeface="Open Sans"/>
                <a:ea typeface="Open Sans"/>
                <a:cs typeface="Open Sans"/>
                <a:sym typeface="Open Sans"/>
              </a:rPr>
              <a:t>What we’ll need: </a:t>
            </a:r>
            <a:endParaRPr b="1" sz="1500">
              <a:solidFill>
                <a:schemeClr val="dk1"/>
              </a:solidFill>
              <a:latin typeface="Open Sans"/>
              <a:ea typeface="Open Sans"/>
              <a:cs typeface="Open Sans"/>
              <a:sym typeface="Open Sans"/>
            </a:endParaRPr>
          </a:p>
          <a:p>
            <a:pPr indent="-323850" lvl="0" marL="457200" rtl="0" algn="l">
              <a:lnSpc>
                <a:spcPct val="115000"/>
              </a:lnSpc>
              <a:spcBef>
                <a:spcPts val="0"/>
              </a:spcBef>
              <a:spcAft>
                <a:spcPts val="0"/>
              </a:spcAft>
              <a:buClr>
                <a:schemeClr val="dk1"/>
              </a:buClr>
              <a:buSzPts val="1500"/>
              <a:buFont typeface="Open Sans"/>
              <a:buChar char="●"/>
            </a:pPr>
            <a:r>
              <a:rPr lang="en" sz="1500">
                <a:solidFill>
                  <a:schemeClr val="dk1"/>
                </a:solidFill>
                <a:latin typeface="Open Sans"/>
                <a:ea typeface="Open Sans"/>
                <a:cs typeface="Open Sans"/>
                <a:sym typeface="Open Sans"/>
              </a:rPr>
              <a:t>Camera Trap + mounting straps</a:t>
            </a:r>
            <a:endParaRPr sz="1500">
              <a:solidFill>
                <a:schemeClr val="dk1"/>
              </a:solidFill>
              <a:latin typeface="Open Sans"/>
              <a:ea typeface="Open Sans"/>
              <a:cs typeface="Open Sans"/>
              <a:sym typeface="Open Sans"/>
            </a:endParaRPr>
          </a:p>
          <a:p>
            <a:pPr indent="-323850" lvl="0" marL="457200" rtl="0" algn="l">
              <a:lnSpc>
                <a:spcPct val="115000"/>
              </a:lnSpc>
              <a:spcBef>
                <a:spcPts val="0"/>
              </a:spcBef>
              <a:spcAft>
                <a:spcPts val="0"/>
              </a:spcAft>
              <a:buClr>
                <a:schemeClr val="dk1"/>
              </a:buClr>
              <a:buSzPts val="1500"/>
              <a:buFont typeface="Open Sans"/>
              <a:buChar char="●"/>
            </a:pPr>
            <a:r>
              <a:rPr lang="en" sz="1500">
                <a:solidFill>
                  <a:schemeClr val="dk1"/>
                </a:solidFill>
                <a:latin typeface="Open Sans"/>
                <a:ea typeface="Open Sans"/>
                <a:cs typeface="Open Sans"/>
                <a:sym typeface="Open Sans"/>
              </a:rPr>
              <a:t>SD card</a:t>
            </a:r>
            <a:endParaRPr sz="1500">
              <a:solidFill>
                <a:schemeClr val="dk1"/>
              </a:solidFill>
              <a:latin typeface="Open Sans"/>
              <a:ea typeface="Open Sans"/>
              <a:cs typeface="Open Sans"/>
              <a:sym typeface="Open Sans"/>
            </a:endParaRPr>
          </a:p>
          <a:p>
            <a:pPr indent="-323850" lvl="0" marL="457200" rtl="0" algn="l">
              <a:lnSpc>
                <a:spcPct val="115000"/>
              </a:lnSpc>
              <a:spcBef>
                <a:spcPts val="0"/>
              </a:spcBef>
              <a:spcAft>
                <a:spcPts val="0"/>
              </a:spcAft>
              <a:buClr>
                <a:schemeClr val="dk1"/>
              </a:buClr>
              <a:buSzPts val="1500"/>
              <a:buFont typeface="Open Sans"/>
              <a:buChar char="●"/>
            </a:pPr>
            <a:r>
              <a:rPr lang="en" sz="1500">
                <a:solidFill>
                  <a:schemeClr val="dk1"/>
                </a:solidFill>
                <a:latin typeface="Open Sans"/>
                <a:ea typeface="Open Sans"/>
                <a:cs typeface="Open Sans"/>
                <a:sym typeface="Open Sans"/>
              </a:rPr>
              <a:t>8 AA batteries</a:t>
            </a:r>
            <a:endParaRPr sz="1500"/>
          </a:p>
        </p:txBody>
      </p:sp>
      <p:graphicFrame>
        <p:nvGraphicFramePr>
          <p:cNvPr id="100" name="Google Shape;100;p18"/>
          <p:cNvGraphicFramePr/>
          <p:nvPr/>
        </p:nvGraphicFramePr>
        <p:xfrm>
          <a:off x="0" y="4777775"/>
          <a:ext cx="3000000" cy="3000000"/>
        </p:xfrm>
        <a:graphic>
          <a:graphicData uri="http://schemas.openxmlformats.org/drawingml/2006/table">
            <a:tbl>
              <a:tblPr>
                <a:noFill/>
                <a:tableStyleId>{998D9EE1-7F33-47B6-B3BD-3C24E6959756}</a:tableStyleId>
              </a:tblPr>
              <a:tblGrid>
                <a:gridCol w="1828800"/>
                <a:gridCol w="1828800"/>
                <a:gridCol w="1828800"/>
                <a:gridCol w="1828800"/>
                <a:gridCol w="1828800"/>
              </a:tblGrid>
              <a:tr h="305650">
                <a:tc>
                  <a:txBody>
                    <a:bodyPr/>
                    <a:lstStyle/>
                    <a:p>
                      <a:pPr indent="0" lvl="0" marL="0" rtl="0" algn="ctr">
                        <a:spcBef>
                          <a:spcPts val="0"/>
                        </a:spcBef>
                        <a:spcAft>
                          <a:spcPts val="0"/>
                        </a:spcAft>
                        <a:buNone/>
                      </a:pPr>
                      <a:r>
                        <a:rPr b="1" lang="en" sz="1200"/>
                        <a:t>Intro</a:t>
                      </a:r>
                      <a:endParaRPr b="1" sz="1200"/>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t>Part 1</a:t>
                      </a:r>
                      <a:endParaRPr b="1" sz="1200"/>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FF7300"/>
                    </a:solidFill>
                  </a:tcPr>
                </a:tc>
                <a:tc>
                  <a:txBody>
                    <a:bodyPr/>
                    <a:lstStyle/>
                    <a:p>
                      <a:pPr indent="0" lvl="0" marL="0" rtl="0" algn="ctr">
                        <a:spcBef>
                          <a:spcPts val="0"/>
                        </a:spcBef>
                        <a:spcAft>
                          <a:spcPts val="0"/>
                        </a:spcAft>
                        <a:buNone/>
                      </a:pPr>
                      <a:r>
                        <a:rPr b="1" lang="en" sz="1200"/>
                        <a:t>Part 2</a:t>
                      </a:r>
                      <a:endParaRPr b="1" sz="1200"/>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t>Part 3</a:t>
                      </a:r>
                      <a:endParaRPr b="1" sz="1200"/>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t>Part 4</a:t>
                      </a:r>
                      <a:endParaRPr b="1" sz="1200"/>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bl>
          </a:graphicData>
        </a:graphic>
      </p:graphicFrame>
      <p:pic>
        <p:nvPicPr>
          <p:cNvPr id="101" name="Google Shape;101;p18"/>
          <p:cNvPicPr preferRelativeResize="0"/>
          <p:nvPr/>
        </p:nvPicPr>
        <p:blipFill>
          <a:blip r:embed="rId3">
            <a:alphaModFix/>
          </a:blip>
          <a:stretch>
            <a:fillRect/>
          </a:stretch>
        </p:blipFill>
        <p:spPr>
          <a:xfrm>
            <a:off x="3414750" y="1636825"/>
            <a:ext cx="1928673" cy="2600576"/>
          </a:xfrm>
          <a:prstGeom prst="rect">
            <a:avLst/>
          </a:prstGeom>
          <a:noFill/>
          <a:ln>
            <a:noFill/>
          </a:ln>
        </p:spPr>
      </p:pic>
      <p:pic>
        <p:nvPicPr>
          <p:cNvPr id="102" name="Google Shape;102;p18"/>
          <p:cNvPicPr preferRelativeResize="0"/>
          <p:nvPr/>
        </p:nvPicPr>
        <p:blipFill>
          <a:blip r:embed="rId4">
            <a:alphaModFix/>
          </a:blip>
          <a:stretch>
            <a:fillRect/>
          </a:stretch>
        </p:blipFill>
        <p:spPr>
          <a:xfrm>
            <a:off x="7315200" y="1925250"/>
            <a:ext cx="1534275" cy="1750849"/>
          </a:xfrm>
          <a:prstGeom prst="rect">
            <a:avLst/>
          </a:prstGeom>
          <a:noFill/>
          <a:ln>
            <a:noFill/>
          </a:ln>
        </p:spPr>
      </p:pic>
      <p:pic>
        <p:nvPicPr>
          <p:cNvPr id="103" name="Google Shape;103;p18"/>
          <p:cNvPicPr preferRelativeResize="0"/>
          <p:nvPr/>
        </p:nvPicPr>
        <p:blipFill>
          <a:blip r:embed="rId5">
            <a:alphaModFix/>
          </a:blip>
          <a:stretch>
            <a:fillRect/>
          </a:stretch>
        </p:blipFill>
        <p:spPr>
          <a:xfrm>
            <a:off x="5598350" y="1703625"/>
            <a:ext cx="310750" cy="1138176"/>
          </a:xfrm>
          <a:prstGeom prst="rect">
            <a:avLst/>
          </a:prstGeom>
          <a:noFill/>
          <a:ln>
            <a:noFill/>
          </a:ln>
        </p:spPr>
      </p:pic>
      <p:pic>
        <p:nvPicPr>
          <p:cNvPr id="104" name="Google Shape;104;p18"/>
          <p:cNvPicPr preferRelativeResize="0"/>
          <p:nvPr/>
        </p:nvPicPr>
        <p:blipFill>
          <a:blip r:embed="rId5">
            <a:alphaModFix/>
          </a:blip>
          <a:stretch>
            <a:fillRect/>
          </a:stretch>
        </p:blipFill>
        <p:spPr>
          <a:xfrm>
            <a:off x="5952475" y="1703625"/>
            <a:ext cx="310750" cy="1138176"/>
          </a:xfrm>
          <a:prstGeom prst="rect">
            <a:avLst/>
          </a:prstGeom>
          <a:noFill/>
          <a:ln>
            <a:noFill/>
          </a:ln>
        </p:spPr>
      </p:pic>
      <p:pic>
        <p:nvPicPr>
          <p:cNvPr id="105" name="Google Shape;105;p18"/>
          <p:cNvPicPr preferRelativeResize="0"/>
          <p:nvPr/>
        </p:nvPicPr>
        <p:blipFill>
          <a:blip r:embed="rId5">
            <a:alphaModFix/>
          </a:blip>
          <a:stretch>
            <a:fillRect/>
          </a:stretch>
        </p:blipFill>
        <p:spPr>
          <a:xfrm>
            <a:off x="6301400" y="1703625"/>
            <a:ext cx="310750" cy="1138176"/>
          </a:xfrm>
          <a:prstGeom prst="rect">
            <a:avLst/>
          </a:prstGeom>
          <a:noFill/>
          <a:ln>
            <a:noFill/>
          </a:ln>
        </p:spPr>
      </p:pic>
      <p:pic>
        <p:nvPicPr>
          <p:cNvPr id="106" name="Google Shape;106;p18"/>
          <p:cNvPicPr preferRelativeResize="0"/>
          <p:nvPr/>
        </p:nvPicPr>
        <p:blipFill>
          <a:blip r:embed="rId5">
            <a:alphaModFix/>
          </a:blip>
          <a:stretch>
            <a:fillRect/>
          </a:stretch>
        </p:blipFill>
        <p:spPr>
          <a:xfrm>
            <a:off x="6650325" y="1703625"/>
            <a:ext cx="310750" cy="1138176"/>
          </a:xfrm>
          <a:prstGeom prst="rect">
            <a:avLst/>
          </a:prstGeom>
          <a:noFill/>
          <a:ln>
            <a:noFill/>
          </a:ln>
        </p:spPr>
      </p:pic>
      <p:pic>
        <p:nvPicPr>
          <p:cNvPr id="107" name="Google Shape;107;p18"/>
          <p:cNvPicPr preferRelativeResize="0"/>
          <p:nvPr/>
        </p:nvPicPr>
        <p:blipFill>
          <a:blip r:embed="rId5">
            <a:alphaModFix/>
          </a:blip>
          <a:stretch>
            <a:fillRect/>
          </a:stretch>
        </p:blipFill>
        <p:spPr>
          <a:xfrm>
            <a:off x="5638800" y="2918875"/>
            <a:ext cx="310750" cy="1138176"/>
          </a:xfrm>
          <a:prstGeom prst="rect">
            <a:avLst/>
          </a:prstGeom>
          <a:noFill/>
          <a:ln>
            <a:noFill/>
          </a:ln>
        </p:spPr>
      </p:pic>
      <p:pic>
        <p:nvPicPr>
          <p:cNvPr id="108" name="Google Shape;108;p18"/>
          <p:cNvPicPr preferRelativeResize="0"/>
          <p:nvPr/>
        </p:nvPicPr>
        <p:blipFill>
          <a:blip r:embed="rId5">
            <a:alphaModFix/>
          </a:blip>
          <a:stretch>
            <a:fillRect/>
          </a:stretch>
        </p:blipFill>
        <p:spPr>
          <a:xfrm>
            <a:off x="5992925" y="2918875"/>
            <a:ext cx="310750" cy="1138176"/>
          </a:xfrm>
          <a:prstGeom prst="rect">
            <a:avLst/>
          </a:prstGeom>
          <a:noFill/>
          <a:ln>
            <a:noFill/>
          </a:ln>
        </p:spPr>
      </p:pic>
      <p:pic>
        <p:nvPicPr>
          <p:cNvPr id="109" name="Google Shape;109;p18"/>
          <p:cNvPicPr preferRelativeResize="0"/>
          <p:nvPr/>
        </p:nvPicPr>
        <p:blipFill>
          <a:blip r:embed="rId5">
            <a:alphaModFix/>
          </a:blip>
          <a:stretch>
            <a:fillRect/>
          </a:stretch>
        </p:blipFill>
        <p:spPr>
          <a:xfrm>
            <a:off x="6341850" y="2918875"/>
            <a:ext cx="310750" cy="1138176"/>
          </a:xfrm>
          <a:prstGeom prst="rect">
            <a:avLst/>
          </a:prstGeom>
          <a:noFill/>
          <a:ln>
            <a:noFill/>
          </a:ln>
        </p:spPr>
      </p:pic>
      <p:pic>
        <p:nvPicPr>
          <p:cNvPr id="110" name="Google Shape;110;p18"/>
          <p:cNvPicPr preferRelativeResize="0"/>
          <p:nvPr/>
        </p:nvPicPr>
        <p:blipFill>
          <a:blip r:embed="rId5">
            <a:alphaModFix/>
          </a:blip>
          <a:stretch>
            <a:fillRect/>
          </a:stretch>
        </p:blipFill>
        <p:spPr>
          <a:xfrm>
            <a:off x="6690775" y="2918875"/>
            <a:ext cx="310750" cy="1138176"/>
          </a:xfrm>
          <a:prstGeom prst="rect">
            <a:avLst/>
          </a:prstGeom>
          <a:noFill/>
          <a:ln>
            <a:noFill/>
          </a:ln>
        </p:spPr>
      </p:pic>
      <p:sp>
        <p:nvSpPr>
          <p:cNvPr id="111" name="Google Shape;111;p18"/>
          <p:cNvSpPr txBox="1"/>
          <p:nvPr/>
        </p:nvSpPr>
        <p:spPr>
          <a:xfrm>
            <a:off x="448175" y="603675"/>
            <a:ext cx="8331300" cy="800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000">
                <a:latin typeface="Open Sans"/>
                <a:ea typeface="Open Sans"/>
                <a:cs typeface="Open Sans"/>
                <a:sym typeface="Open Sans"/>
              </a:rPr>
              <a:t>This year, our first project will be setting up a camera trap to try and discover which animals use the wild space around our school.</a:t>
            </a:r>
            <a:endParaRPr sz="2000">
              <a:latin typeface="Open Sans"/>
              <a:ea typeface="Open Sans"/>
              <a:cs typeface="Open Sans"/>
              <a:sym typeface="Open Sans"/>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19"/>
          <p:cNvSpPr txBox="1"/>
          <p:nvPr>
            <p:ph type="title"/>
          </p:nvPr>
        </p:nvSpPr>
        <p:spPr>
          <a:xfrm>
            <a:off x="311700" y="445025"/>
            <a:ext cx="43521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Open Sans"/>
                <a:ea typeface="Open Sans"/>
                <a:cs typeface="Open Sans"/>
                <a:sym typeface="Open Sans"/>
              </a:rPr>
              <a:t>Real World Science</a:t>
            </a:r>
            <a:endParaRPr b="1">
              <a:latin typeface="Open Sans"/>
              <a:ea typeface="Open Sans"/>
              <a:cs typeface="Open Sans"/>
              <a:sym typeface="Open Sans"/>
            </a:endParaRPr>
          </a:p>
        </p:txBody>
      </p:sp>
      <p:sp>
        <p:nvSpPr>
          <p:cNvPr id="117" name="Google Shape;117;p19"/>
          <p:cNvSpPr txBox="1"/>
          <p:nvPr>
            <p:ph idx="1" type="body"/>
          </p:nvPr>
        </p:nvSpPr>
        <p:spPr>
          <a:xfrm>
            <a:off x="435600" y="1017725"/>
            <a:ext cx="4071900" cy="26169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None/>
            </a:pPr>
            <a:r>
              <a:rPr lang="en">
                <a:solidFill>
                  <a:schemeClr val="dk1"/>
                </a:solidFill>
                <a:latin typeface="Open Sans"/>
                <a:ea typeface="Open Sans"/>
                <a:cs typeface="Open Sans"/>
                <a:sym typeface="Open Sans"/>
              </a:rPr>
              <a:t>Divide into groups and explore the resource that you were assigned. </a:t>
            </a:r>
            <a:endParaRPr>
              <a:solidFill>
                <a:schemeClr val="dk1"/>
              </a:solidFill>
              <a:latin typeface="Open Sans"/>
              <a:ea typeface="Open Sans"/>
              <a:cs typeface="Open Sans"/>
              <a:sym typeface="Open Sans"/>
            </a:endParaRPr>
          </a:p>
          <a:p>
            <a:pPr indent="0" lvl="0" marL="0" rtl="0" algn="l">
              <a:spcBef>
                <a:spcPts val="1200"/>
              </a:spcBef>
              <a:spcAft>
                <a:spcPts val="0"/>
              </a:spcAft>
              <a:buNone/>
            </a:pPr>
            <a:r>
              <a:rPr lang="en">
                <a:solidFill>
                  <a:schemeClr val="dk1"/>
                </a:solidFill>
                <a:latin typeface="Open Sans"/>
                <a:ea typeface="Open Sans"/>
                <a:cs typeface="Open Sans"/>
                <a:sym typeface="Open Sans"/>
              </a:rPr>
              <a:t>Look for answers to the question: </a:t>
            </a:r>
            <a:r>
              <a:rPr i="1" lang="en">
                <a:solidFill>
                  <a:schemeClr val="dk1"/>
                </a:solidFill>
                <a:latin typeface="Open Sans"/>
                <a:ea typeface="Open Sans"/>
                <a:cs typeface="Open Sans"/>
                <a:sym typeface="Open Sans"/>
              </a:rPr>
              <a:t>what are the pros and cons of using camera traps?</a:t>
            </a:r>
            <a:endParaRPr i="1">
              <a:solidFill>
                <a:schemeClr val="dk1"/>
              </a:solidFill>
              <a:latin typeface="Open Sans"/>
              <a:ea typeface="Open Sans"/>
              <a:cs typeface="Open Sans"/>
              <a:sym typeface="Open Sans"/>
            </a:endParaRPr>
          </a:p>
          <a:p>
            <a:pPr indent="0" lvl="0" marL="0" rtl="0" algn="l">
              <a:spcBef>
                <a:spcPts val="1200"/>
              </a:spcBef>
              <a:spcAft>
                <a:spcPts val="1200"/>
              </a:spcAft>
              <a:buNone/>
            </a:pPr>
            <a:r>
              <a:rPr lang="en">
                <a:solidFill>
                  <a:schemeClr val="dk1"/>
                </a:solidFill>
                <a:latin typeface="Open Sans"/>
                <a:ea typeface="Open Sans"/>
                <a:cs typeface="Open Sans"/>
                <a:sym typeface="Open Sans"/>
              </a:rPr>
              <a:t>Next, you’ll reshuffle and need to tell your new group partners the story of the article you read.</a:t>
            </a:r>
            <a:endParaRPr>
              <a:latin typeface="Open Sans"/>
              <a:ea typeface="Open Sans"/>
              <a:cs typeface="Open Sans"/>
              <a:sym typeface="Open Sans"/>
            </a:endParaRPr>
          </a:p>
        </p:txBody>
      </p:sp>
      <p:sp>
        <p:nvSpPr>
          <p:cNvPr id="118" name="Google Shape;118;p19"/>
          <p:cNvSpPr txBox="1"/>
          <p:nvPr/>
        </p:nvSpPr>
        <p:spPr>
          <a:xfrm>
            <a:off x="311700" y="3837025"/>
            <a:ext cx="8744100" cy="7803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 sz="1800">
                <a:solidFill>
                  <a:schemeClr val="dk1"/>
                </a:solidFill>
                <a:latin typeface="Open Sans"/>
                <a:ea typeface="Open Sans"/>
                <a:cs typeface="Open Sans"/>
                <a:sym typeface="Open Sans"/>
              </a:rPr>
              <a:t>After reading the articles discuss this question as a whole group:</a:t>
            </a:r>
            <a:r>
              <a:rPr i="1" lang="en" sz="1800">
                <a:solidFill>
                  <a:schemeClr val="dk1"/>
                </a:solidFill>
                <a:latin typeface="Open Sans"/>
                <a:ea typeface="Open Sans"/>
                <a:cs typeface="Open Sans"/>
                <a:sym typeface="Open Sans"/>
              </a:rPr>
              <a:t> w</a:t>
            </a:r>
            <a:r>
              <a:rPr i="1" lang="en" sz="1800">
                <a:solidFill>
                  <a:schemeClr val="dk1"/>
                </a:solidFill>
                <a:latin typeface="Open Sans"/>
                <a:ea typeface="Open Sans"/>
                <a:cs typeface="Open Sans"/>
                <a:sym typeface="Open Sans"/>
              </a:rPr>
              <a:t>hat are the pros and cons of using camera traps in scientific research and conservation? </a:t>
            </a:r>
            <a:endParaRPr i="1" sz="1800">
              <a:solidFill>
                <a:schemeClr val="dk1"/>
              </a:solidFill>
              <a:latin typeface="Open Sans"/>
              <a:ea typeface="Open Sans"/>
              <a:cs typeface="Open Sans"/>
              <a:sym typeface="Open Sans"/>
            </a:endParaRPr>
          </a:p>
        </p:txBody>
      </p:sp>
      <p:pic>
        <p:nvPicPr>
          <p:cNvPr id="119" name="Google Shape;119;p19"/>
          <p:cNvPicPr preferRelativeResize="0"/>
          <p:nvPr/>
        </p:nvPicPr>
        <p:blipFill>
          <a:blip r:embed="rId3">
            <a:alphaModFix/>
          </a:blip>
          <a:stretch>
            <a:fillRect/>
          </a:stretch>
        </p:blipFill>
        <p:spPr>
          <a:xfrm>
            <a:off x="4736100" y="811875"/>
            <a:ext cx="2266501" cy="1491825"/>
          </a:xfrm>
          <a:prstGeom prst="rect">
            <a:avLst/>
          </a:prstGeom>
          <a:noFill/>
          <a:ln cap="flat" cmpd="sng" w="9525">
            <a:solidFill>
              <a:schemeClr val="dk2"/>
            </a:solidFill>
            <a:prstDash val="solid"/>
            <a:round/>
            <a:headEnd len="sm" w="sm" type="none"/>
            <a:tailEnd len="sm" w="sm" type="none"/>
          </a:ln>
        </p:spPr>
      </p:pic>
      <p:pic>
        <p:nvPicPr>
          <p:cNvPr id="120" name="Google Shape;120;p19"/>
          <p:cNvPicPr preferRelativeResize="0"/>
          <p:nvPr/>
        </p:nvPicPr>
        <p:blipFill>
          <a:blip r:embed="rId4">
            <a:alphaModFix/>
          </a:blip>
          <a:stretch>
            <a:fillRect/>
          </a:stretch>
        </p:blipFill>
        <p:spPr>
          <a:xfrm>
            <a:off x="7074925" y="811875"/>
            <a:ext cx="1732214" cy="1491825"/>
          </a:xfrm>
          <a:prstGeom prst="rect">
            <a:avLst/>
          </a:prstGeom>
          <a:noFill/>
          <a:ln cap="flat" cmpd="sng" w="9525">
            <a:solidFill>
              <a:schemeClr val="dk2"/>
            </a:solidFill>
            <a:prstDash val="solid"/>
            <a:round/>
            <a:headEnd len="sm" w="sm" type="none"/>
            <a:tailEnd len="sm" w="sm" type="none"/>
          </a:ln>
        </p:spPr>
      </p:pic>
      <p:pic>
        <p:nvPicPr>
          <p:cNvPr id="121" name="Google Shape;121;p19"/>
          <p:cNvPicPr preferRelativeResize="0"/>
          <p:nvPr/>
        </p:nvPicPr>
        <p:blipFill>
          <a:blip r:embed="rId5">
            <a:alphaModFix/>
          </a:blip>
          <a:stretch>
            <a:fillRect/>
          </a:stretch>
        </p:blipFill>
        <p:spPr>
          <a:xfrm>
            <a:off x="4736100" y="2393375"/>
            <a:ext cx="2266500" cy="1297962"/>
          </a:xfrm>
          <a:prstGeom prst="rect">
            <a:avLst/>
          </a:prstGeom>
          <a:noFill/>
          <a:ln cap="flat" cmpd="sng" w="9525">
            <a:solidFill>
              <a:schemeClr val="dk2"/>
            </a:solidFill>
            <a:prstDash val="solid"/>
            <a:round/>
            <a:headEnd len="sm" w="sm" type="none"/>
            <a:tailEnd len="sm" w="sm" type="none"/>
          </a:ln>
        </p:spPr>
      </p:pic>
      <p:pic>
        <p:nvPicPr>
          <p:cNvPr id="122" name="Google Shape;122;p19"/>
          <p:cNvPicPr preferRelativeResize="0"/>
          <p:nvPr/>
        </p:nvPicPr>
        <p:blipFill>
          <a:blip r:embed="rId6">
            <a:alphaModFix/>
          </a:blip>
          <a:stretch>
            <a:fillRect/>
          </a:stretch>
        </p:blipFill>
        <p:spPr>
          <a:xfrm>
            <a:off x="7074925" y="2393375"/>
            <a:ext cx="1732224" cy="1299164"/>
          </a:xfrm>
          <a:prstGeom prst="rect">
            <a:avLst/>
          </a:prstGeom>
          <a:noFill/>
          <a:ln cap="flat" cmpd="sng" w="9525">
            <a:solidFill>
              <a:schemeClr val="dk2"/>
            </a:solidFill>
            <a:prstDash val="solid"/>
            <a:round/>
            <a:headEnd len="sm" w="sm" type="none"/>
            <a:tailEnd len="sm" w="sm" type="none"/>
          </a:ln>
        </p:spPr>
      </p:pic>
      <p:graphicFrame>
        <p:nvGraphicFramePr>
          <p:cNvPr id="123" name="Google Shape;123;p19"/>
          <p:cNvGraphicFramePr/>
          <p:nvPr/>
        </p:nvGraphicFramePr>
        <p:xfrm>
          <a:off x="0" y="4777775"/>
          <a:ext cx="3000000" cy="3000000"/>
        </p:xfrm>
        <a:graphic>
          <a:graphicData uri="http://schemas.openxmlformats.org/drawingml/2006/table">
            <a:tbl>
              <a:tblPr>
                <a:noFill/>
                <a:tableStyleId>{998D9EE1-7F33-47B6-B3BD-3C24E6959756}</a:tableStyleId>
              </a:tblPr>
              <a:tblGrid>
                <a:gridCol w="1828800"/>
                <a:gridCol w="1828800"/>
                <a:gridCol w="1828800"/>
                <a:gridCol w="1828800"/>
                <a:gridCol w="1828800"/>
              </a:tblGrid>
              <a:tr h="305650">
                <a:tc>
                  <a:txBody>
                    <a:bodyPr/>
                    <a:lstStyle/>
                    <a:p>
                      <a:pPr indent="0" lvl="0" marL="0" rtl="0" algn="ctr">
                        <a:spcBef>
                          <a:spcPts val="0"/>
                        </a:spcBef>
                        <a:spcAft>
                          <a:spcPts val="0"/>
                        </a:spcAft>
                        <a:buNone/>
                      </a:pPr>
                      <a:r>
                        <a:rPr b="1" lang="en" sz="1200">
                          <a:latin typeface="Open Sans"/>
                          <a:ea typeface="Open Sans"/>
                          <a:cs typeface="Open Sans"/>
                          <a:sym typeface="Open Sans"/>
                        </a:rPr>
                        <a:t>Intro</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1</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FF7300"/>
                    </a:solidFill>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2</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3</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4</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pic>
        <p:nvPicPr>
          <p:cNvPr id="128" name="Google Shape;128;p20"/>
          <p:cNvPicPr preferRelativeResize="0"/>
          <p:nvPr/>
        </p:nvPicPr>
        <p:blipFill>
          <a:blip r:embed="rId3">
            <a:alphaModFix/>
          </a:blip>
          <a:stretch>
            <a:fillRect/>
          </a:stretch>
        </p:blipFill>
        <p:spPr>
          <a:xfrm>
            <a:off x="392070" y="1603825"/>
            <a:ext cx="3870410" cy="2818250"/>
          </a:xfrm>
          <a:prstGeom prst="rect">
            <a:avLst/>
          </a:prstGeom>
          <a:noFill/>
          <a:ln>
            <a:noFill/>
          </a:ln>
        </p:spPr>
      </p:pic>
      <p:sp>
        <p:nvSpPr>
          <p:cNvPr id="129" name="Google Shape;129;p20"/>
          <p:cNvSpPr txBox="1"/>
          <p:nvPr/>
        </p:nvSpPr>
        <p:spPr>
          <a:xfrm>
            <a:off x="4957600" y="809725"/>
            <a:ext cx="3817200" cy="34113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1200">
                <a:latin typeface="Open Sans"/>
                <a:ea typeface="Open Sans"/>
                <a:cs typeface="Open Sans"/>
                <a:sym typeface="Open Sans"/>
              </a:rPr>
              <a:t>Interview your community: what types of animals do you think live around here? Is there anything you’d be surprised or hopeful to see?</a:t>
            </a:r>
            <a:endParaRPr sz="1200">
              <a:latin typeface="Open Sans"/>
              <a:ea typeface="Open Sans"/>
              <a:cs typeface="Open Sans"/>
              <a:sym typeface="Open Sans"/>
            </a:endParaRPr>
          </a:p>
          <a:p>
            <a:pPr indent="0" lvl="0" marL="0" rtl="0" algn="l">
              <a:lnSpc>
                <a:spcPct val="115000"/>
              </a:lnSpc>
              <a:spcBef>
                <a:spcPts val="0"/>
              </a:spcBef>
              <a:spcAft>
                <a:spcPts val="0"/>
              </a:spcAft>
              <a:buNone/>
            </a:pPr>
            <a:r>
              <a:t/>
            </a:r>
            <a:endParaRPr b="1" sz="1200">
              <a:latin typeface="Open Sans"/>
              <a:ea typeface="Open Sans"/>
              <a:cs typeface="Open Sans"/>
              <a:sym typeface="Open Sans"/>
            </a:endParaRPr>
          </a:p>
          <a:p>
            <a:pPr indent="0" lvl="0" marL="457200" rtl="0" algn="l">
              <a:lnSpc>
                <a:spcPct val="115000"/>
              </a:lnSpc>
              <a:spcBef>
                <a:spcPts val="0"/>
              </a:spcBef>
              <a:spcAft>
                <a:spcPts val="0"/>
              </a:spcAft>
              <a:buNone/>
            </a:pPr>
            <a:r>
              <a:rPr b="1" lang="en" sz="1200">
                <a:latin typeface="Open Sans"/>
                <a:ea typeface="Open Sans"/>
                <a:cs typeface="Open Sans"/>
                <a:sym typeface="Open Sans"/>
              </a:rPr>
              <a:t>Sample Script:</a:t>
            </a:r>
            <a:r>
              <a:rPr lang="en" sz="1200">
                <a:latin typeface="Open Sans"/>
                <a:ea typeface="Open Sans"/>
                <a:cs typeface="Open Sans"/>
                <a:sym typeface="Open Sans"/>
              </a:rPr>
              <a:t> “We are doing a project monitoring creatures in our schoolyard with camera traps. These traps are triggered by movement, so if you want in front of them they will take your picture! We’re hoping to “trap” animals and not people, so if you see a camera, please do not touch or disturb it. Do you have any guesses what we will find? We are very excited about this project, and can’t wait to update you!”</a:t>
            </a:r>
            <a:endParaRPr sz="1200">
              <a:latin typeface="Open Sans"/>
              <a:ea typeface="Open Sans"/>
              <a:cs typeface="Open Sans"/>
              <a:sym typeface="Open Sans"/>
            </a:endParaRPr>
          </a:p>
        </p:txBody>
      </p:sp>
      <p:sp>
        <p:nvSpPr>
          <p:cNvPr id="130" name="Google Shape;130;p20"/>
          <p:cNvSpPr txBox="1"/>
          <p:nvPr/>
        </p:nvSpPr>
        <p:spPr>
          <a:xfrm>
            <a:off x="671800" y="737825"/>
            <a:ext cx="3480300" cy="794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200">
                <a:solidFill>
                  <a:schemeClr val="dk1"/>
                </a:solidFill>
                <a:latin typeface="Open Sans"/>
                <a:ea typeface="Open Sans"/>
                <a:cs typeface="Open Sans"/>
                <a:sym typeface="Open Sans"/>
              </a:rPr>
              <a:t>Check out this </a:t>
            </a:r>
            <a:r>
              <a:rPr lang="en" sz="1200" u="sng">
                <a:solidFill>
                  <a:srgbClr val="1155CC"/>
                </a:solidFill>
                <a:latin typeface="Open Sans"/>
                <a:ea typeface="Open Sans"/>
                <a:cs typeface="Open Sans"/>
                <a:sym typeface="Open Sans"/>
                <a:hlinkClick r:id="rId4">
                  <a:extLst>
                    <a:ext uri="{A12FA001-AC4F-418D-AE19-62706E023703}">
                      <ahyp:hlinkClr val="tx"/>
                    </a:ext>
                  </a:extLst>
                </a:hlinkClick>
              </a:rPr>
              <a:t>Wildlife Viewer</a:t>
            </a:r>
            <a:r>
              <a:rPr lang="en" sz="1200">
                <a:solidFill>
                  <a:schemeClr val="dk1"/>
                </a:solidFill>
                <a:latin typeface="Open Sans"/>
                <a:ea typeface="Open Sans"/>
                <a:cs typeface="Open Sans"/>
                <a:sym typeface="Open Sans"/>
              </a:rPr>
              <a:t> for an idea of what to expect in your </a:t>
            </a:r>
            <a:r>
              <a:rPr lang="en" sz="1200" u="sng">
                <a:solidFill>
                  <a:srgbClr val="1155CC"/>
                </a:solidFill>
                <a:latin typeface="Open Sans"/>
                <a:ea typeface="Open Sans"/>
                <a:cs typeface="Open Sans"/>
                <a:sym typeface="Open Sans"/>
                <a:hlinkClick r:id="rId5">
                  <a:extLst>
                    <a:ext uri="{A12FA001-AC4F-418D-AE19-62706E023703}">
                      <ahyp:hlinkClr val="tx"/>
                    </a:ext>
                  </a:extLst>
                </a:hlinkClick>
              </a:rPr>
              <a:t>ecoregion</a:t>
            </a:r>
            <a:r>
              <a:rPr lang="en" sz="1200">
                <a:solidFill>
                  <a:schemeClr val="dk1"/>
                </a:solidFill>
                <a:latin typeface="Open Sans"/>
                <a:ea typeface="Open Sans"/>
                <a:cs typeface="Open Sans"/>
                <a:sym typeface="Open Sans"/>
              </a:rPr>
              <a:t> (areas of the state with similar climates and vegetation).</a:t>
            </a:r>
            <a:endParaRPr sz="1500"/>
          </a:p>
        </p:txBody>
      </p:sp>
      <p:graphicFrame>
        <p:nvGraphicFramePr>
          <p:cNvPr id="131" name="Google Shape;131;p20"/>
          <p:cNvGraphicFramePr/>
          <p:nvPr/>
        </p:nvGraphicFramePr>
        <p:xfrm>
          <a:off x="0" y="4777775"/>
          <a:ext cx="3000000" cy="3000000"/>
        </p:xfrm>
        <a:graphic>
          <a:graphicData uri="http://schemas.openxmlformats.org/drawingml/2006/table">
            <a:tbl>
              <a:tblPr>
                <a:noFill/>
                <a:tableStyleId>{998D9EE1-7F33-47B6-B3BD-3C24E6959756}</a:tableStyleId>
              </a:tblPr>
              <a:tblGrid>
                <a:gridCol w="1828800"/>
                <a:gridCol w="1828800"/>
                <a:gridCol w="1828800"/>
                <a:gridCol w="1828800"/>
                <a:gridCol w="1828800"/>
              </a:tblGrid>
              <a:tr h="305650">
                <a:tc>
                  <a:txBody>
                    <a:bodyPr/>
                    <a:lstStyle/>
                    <a:p>
                      <a:pPr indent="0" lvl="0" marL="0" rtl="0" algn="ctr">
                        <a:spcBef>
                          <a:spcPts val="0"/>
                        </a:spcBef>
                        <a:spcAft>
                          <a:spcPts val="0"/>
                        </a:spcAft>
                        <a:buNone/>
                      </a:pPr>
                      <a:r>
                        <a:rPr b="1" lang="en" sz="1200">
                          <a:latin typeface="Open Sans"/>
                          <a:ea typeface="Open Sans"/>
                          <a:cs typeface="Open Sans"/>
                          <a:sym typeface="Open Sans"/>
                        </a:rPr>
                        <a:t>Intro</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1</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FF7300"/>
                    </a:solidFill>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2</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3</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4</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bl>
          </a:graphicData>
        </a:graphic>
      </p:graphicFrame>
      <p:sp>
        <p:nvSpPr>
          <p:cNvPr id="132" name="Google Shape;132;p20"/>
          <p:cNvSpPr txBox="1"/>
          <p:nvPr/>
        </p:nvSpPr>
        <p:spPr>
          <a:xfrm>
            <a:off x="392075" y="96525"/>
            <a:ext cx="5094300" cy="569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500">
                <a:latin typeface="Open Sans"/>
                <a:ea typeface="Open Sans"/>
                <a:cs typeface="Open Sans"/>
                <a:sym typeface="Open Sans"/>
              </a:rPr>
              <a:t>Who will we catch on camera?</a:t>
            </a:r>
            <a:endParaRPr b="1" sz="2500">
              <a:latin typeface="Open Sans"/>
              <a:ea typeface="Open Sans"/>
              <a:cs typeface="Open Sans"/>
              <a:sym typeface="Open Sans"/>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21"/>
          <p:cNvSpPr txBox="1"/>
          <p:nvPr>
            <p:ph idx="1" type="body"/>
          </p:nvPr>
        </p:nvSpPr>
        <p:spPr>
          <a:xfrm>
            <a:off x="350275" y="1570525"/>
            <a:ext cx="4383000" cy="2810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i="1" lang="en" sz="1200">
                <a:solidFill>
                  <a:schemeClr val="dk1"/>
                </a:solidFill>
                <a:latin typeface="Open Sans"/>
                <a:ea typeface="Open Sans"/>
                <a:cs typeface="Open Sans"/>
                <a:sym typeface="Open Sans"/>
              </a:rPr>
              <a:t>Where could we set up?</a:t>
            </a:r>
            <a:r>
              <a:rPr lang="en" sz="1200">
                <a:solidFill>
                  <a:schemeClr val="dk1"/>
                </a:solidFill>
                <a:latin typeface="Open Sans"/>
                <a:ea typeface="Open Sans"/>
                <a:cs typeface="Open Sans"/>
                <a:sym typeface="Open Sans"/>
              </a:rPr>
              <a:t>  Look for signs of animals, like:</a:t>
            </a:r>
            <a:endParaRPr sz="1200">
              <a:solidFill>
                <a:schemeClr val="dk1"/>
              </a:solidFill>
              <a:latin typeface="Open Sans"/>
              <a:ea typeface="Open Sans"/>
              <a:cs typeface="Open Sans"/>
              <a:sym typeface="Open Sans"/>
            </a:endParaRPr>
          </a:p>
          <a:p>
            <a:pPr indent="-304800" lvl="1" marL="914400" rtl="0" algn="l">
              <a:spcBef>
                <a:spcPts val="0"/>
              </a:spcBef>
              <a:spcAft>
                <a:spcPts val="0"/>
              </a:spcAft>
              <a:buClr>
                <a:schemeClr val="dk1"/>
              </a:buClr>
              <a:buSzPts val="1200"/>
              <a:buFont typeface="Open Sans"/>
              <a:buAutoNum type="alphaLcPeriod"/>
            </a:pPr>
            <a:r>
              <a:rPr lang="en" sz="1200">
                <a:solidFill>
                  <a:schemeClr val="dk1"/>
                </a:solidFill>
                <a:latin typeface="Open Sans"/>
                <a:ea typeface="Open Sans"/>
                <a:cs typeface="Open Sans"/>
                <a:sym typeface="Open Sans"/>
              </a:rPr>
              <a:t>Tracks or trails</a:t>
            </a:r>
            <a:endParaRPr sz="1200">
              <a:solidFill>
                <a:schemeClr val="dk1"/>
              </a:solidFill>
              <a:latin typeface="Open Sans"/>
              <a:ea typeface="Open Sans"/>
              <a:cs typeface="Open Sans"/>
              <a:sym typeface="Open Sans"/>
            </a:endParaRPr>
          </a:p>
          <a:p>
            <a:pPr indent="-304800" lvl="1" marL="914400" rtl="0" algn="l">
              <a:spcBef>
                <a:spcPts val="0"/>
              </a:spcBef>
              <a:spcAft>
                <a:spcPts val="0"/>
              </a:spcAft>
              <a:buClr>
                <a:schemeClr val="dk1"/>
              </a:buClr>
              <a:buSzPts val="1200"/>
              <a:buFont typeface="Open Sans"/>
              <a:buAutoNum type="alphaLcPeriod"/>
            </a:pPr>
            <a:r>
              <a:rPr lang="en" sz="1200">
                <a:solidFill>
                  <a:schemeClr val="dk1"/>
                </a:solidFill>
                <a:latin typeface="Open Sans"/>
                <a:ea typeface="Open Sans"/>
                <a:cs typeface="Open Sans"/>
                <a:sym typeface="Open Sans"/>
              </a:rPr>
              <a:t>Fur or feathers</a:t>
            </a:r>
            <a:endParaRPr sz="1200">
              <a:solidFill>
                <a:schemeClr val="dk1"/>
              </a:solidFill>
              <a:latin typeface="Open Sans"/>
              <a:ea typeface="Open Sans"/>
              <a:cs typeface="Open Sans"/>
              <a:sym typeface="Open Sans"/>
            </a:endParaRPr>
          </a:p>
          <a:p>
            <a:pPr indent="-304800" lvl="1" marL="914400" rtl="0" algn="l">
              <a:spcBef>
                <a:spcPts val="0"/>
              </a:spcBef>
              <a:spcAft>
                <a:spcPts val="0"/>
              </a:spcAft>
              <a:buClr>
                <a:schemeClr val="dk1"/>
              </a:buClr>
              <a:buSzPts val="1200"/>
              <a:buFont typeface="Open Sans"/>
              <a:buAutoNum type="alphaLcPeriod"/>
            </a:pPr>
            <a:r>
              <a:rPr lang="en" sz="1200">
                <a:solidFill>
                  <a:schemeClr val="dk1"/>
                </a:solidFill>
                <a:latin typeface="Open Sans"/>
                <a:ea typeface="Open Sans"/>
                <a:cs typeface="Open Sans"/>
                <a:sym typeface="Open Sans"/>
              </a:rPr>
              <a:t>Scat</a:t>
            </a:r>
            <a:endParaRPr sz="1200">
              <a:solidFill>
                <a:schemeClr val="dk1"/>
              </a:solidFill>
              <a:latin typeface="Open Sans"/>
              <a:ea typeface="Open Sans"/>
              <a:cs typeface="Open Sans"/>
              <a:sym typeface="Open Sans"/>
            </a:endParaRPr>
          </a:p>
          <a:p>
            <a:pPr indent="-304800" lvl="1" marL="914400" rtl="0" algn="l">
              <a:spcBef>
                <a:spcPts val="0"/>
              </a:spcBef>
              <a:spcAft>
                <a:spcPts val="0"/>
              </a:spcAft>
              <a:buClr>
                <a:schemeClr val="dk1"/>
              </a:buClr>
              <a:buSzPts val="1200"/>
              <a:buFont typeface="Open Sans"/>
              <a:buAutoNum type="alphaLcPeriod"/>
            </a:pPr>
            <a:r>
              <a:rPr lang="en" sz="1200">
                <a:solidFill>
                  <a:schemeClr val="dk1"/>
                </a:solidFill>
                <a:latin typeface="Open Sans"/>
                <a:ea typeface="Open Sans"/>
                <a:cs typeface="Open Sans"/>
                <a:sym typeface="Open Sans"/>
              </a:rPr>
              <a:t>Homes (burrows, nests)</a:t>
            </a:r>
            <a:endParaRPr sz="1200">
              <a:solidFill>
                <a:schemeClr val="dk1"/>
              </a:solidFill>
              <a:latin typeface="Open Sans"/>
              <a:ea typeface="Open Sans"/>
              <a:cs typeface="Open Sans"/>
              <a:sym typeface="Open Sans"/>
            </a:endParaRPr>
          </a:p>
          <a:p>
            <a:pPr indent="-304800" lvl="1" marL="914400" rtl="0" algn="l">
              <a:spcBef>
                <a:spcPts val="0"/>
              </a:spcBef>
              <a:spcAft>
                <a:spcPts val="0"/>
              </a:spcAft>
              <a:buClr>
                <a:schemeClr val="dk1"/>
              </a:buClr>
              <a:buSzPts val="1200"/>
              <a:buFont typeface="Open Sans"/>
              <a:buAutoNum type="alphaLcPeriod"/>
            </a:pPr>
            <a:r>
              <a:rPr lang="en" sz="1200">
                <a:solidFill>
                  <a:schemeClr val="dk1"/>
                </a:solidFill>
                <a:latin typeface="Open Sans"/>
                <a:ea typeface="Open Sans"/>
                <a:cs typeface="Open Sans"/>
                <a:sym typeface="Open Sans"/>
              </a:rPr>
              <a:t>Live or dead animals</a:t>
            </a:r>
            <a:endParaRPr sz="1200">
              <a:solidFill>
                <a:schemeClr val="dk1"/>
              </a:solidFill>
              <a:latin typeface="Open Sans"/>
              <a:ea typeface="Open Sans"/>
              <a:cs typeface="Open Sans"/>
              <a:sym typeface="Open Sans"/>
            </a:endParaRPr>
          </a:p>
          <a:p>
            <a:pPr indent="0" lvl="0" marL="0" rtl="0" algn="l">
              <a:spcBef>
                <a:spcPts val="0"/>
              </a:spcBef>
              <a:spcAft>
                <a:spcPts val="0"/>
              </a:spcAft>
              <a:buNone/>
            </a:pPr>
            <a:r>
              <a:t/>
            </a:r>
            <a:endParaRPr sz="1200">
              <a:solidFill>
                <a:schemeClr val="dk1"/>
              </a:solidFill>
              <a:latin typeface="Open Sans"/>
              <a:ea typeface="Open Sans"/>
              <a:cs typeface="Open Sans"/>
              <a:sym typeface="Open Sans"/>
            </a:endParaRPr>
          </a:p>
          <a:p>
            <a:pPr indent="0" lvl="0" marL="0" rtl="0" algn="l">
              <a:spcBef>
                <a:spcPts val="0"/>
              </a:spcBef>
              <a:spcAft>
                <a:spcPts val="0"/>
              </a:spcAft>
              <a:buNone/>
            </a:pPr>
            <a:r>
              <a:rPr lang="en" sz="1200">
                <a:solidFill>
                  <a:schemeClr val="dk1"/>
                </a:solidFill>
                <a:latin typeface="Open Sans"/>
                <a:ea typeface="Open Sans"/>
                <a:cs typeface="Open Sans"/>
                <a:sym typeface="Open Sans"/>
              </a:rPr>
              <a:t>An ideal location would be someplace:</a:t>
            </a:r>
            <a:endParaRPr sz="1200">
              <a:solidFill>
                <a:schemeClr val="dk1"/>
              </a:solidFill>
              <a:latin typeface="Open Sans"/>
              <a:ea typeface="Open Sans"/>
              <a:cs typeface="Open Sans"/>
              <a:sym typeface="Open Sans"/>
            </a:endParaRPr>
          </a:p>
          <a:p>
            <a:pPr indent="-304800" lvl="0" marL="457200" rtl="0" algn="l">
              <a:spcBef>
                <a:spcPts val="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Someplace private and well-camouflaged</a:t>
            </a:r>
            <a:endParaRPr sz="1200">
              <a:solidFill>
                <a:schemeClr val="dk1"/>
              </a:solidFill>
              <a:latin typeface="Open Sans"/>
              <a:ea typeface="Open Sans"/>
              <a:cs typeface="Open Sans"/>
              <a:sym typeface="Open Sans"/>
            </a:endParaRPr>
          </a:p>
          <a:p>
            <a:pPr indent="-304800" lvl="0" marL="457200" rtl="0" algn="l">
              <a:spcBef>
                <a:spcPts val="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A solid structure that the camera could be strapped to</a:t>
            </a:r>
            <a:endParaRPr sz="1200">
              <a:solidFill>
                <a:schemeClr val="dk1"/>
              </a:solidFill>
              <a:latin typeface="Open Sans"/>
              <a:ea typeface="Open Sans"/>
              <a:cs typeface="Open Sans"/>
              <a:sym typeface="Open Sans"/>
            </a:endParaRPr>
          </a:p>
          <a:p>
            <a:pPr indent="-304800" lvl="0" marL="457200" rtl="0" algn="l">
              <a:spcBef>
                <a:spcPts val="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Will “catch” more animals than people</a:t>
            </a:r>
            <a:endParaRPr sz="1200">
              <a:solidFill>
                <a:schemeClr val="dk1"/>
              </a:solidFill>
              <a:latin typeface="Open Sans"/>
              <a:ea typeface="Open Sans"/>
              <a:cs typeface="Open Sans"/>
              <a:sym typeface="Open Sans"/>
            </a:endParaRPr>
          </a:p>
          <a:p>
            <a:pPr indent="-304800" lvl="0" marL="457200" rtl="0" algn="l">
              <a:spcBef>
                <a:spcPts val="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Facing north or south (away from sun)</a:t>
            </a:r>
            <a:endParaRPr sz="1200">
              <a:solidFill>
                <a:schemeClr val="dk1"/>
              </a:solidFill>
              <a:latin typeface="Open Sans"/>
              <a:ea typeface="Open Sans"/>
              <a:cs typeface="Open Sans"/>
              <a:sym typeface="Open Sans"/>
            </a:endParaRPr>
          </a:p>
        </p:txBody>
      </p:sp>
      <p:graphicFrame>
        <p:nvGraphicFramePr>
          <p:cNvPr id="138" name="Google Shape;138;p21"/>
          <p:cNvGraphicFramePr/>
          <p:nvPr/>
        </p:nvGraphicFramePr>
        <p:xfrm>
          <a:off x="0" y="4777775"/>
          <a:ext cx="3000000" cy="3000000"/>
        </p:xfrm>
        <a:graphic>
          <a:graphicData uri="http://schemas.openxmlformats.org/drawingml/2006/table">
            <a:tbl>
              <a:tblPr>
                <a:noFill/>
                <a:tableStyleId>{998D9EE1-7F33-47B6-B3BD-3C24E6959756}</a:tableStyleId>
              </a:tblPr>
              <a:tblGrid>
                <a:gridCol w="1828800"/>
                <a:gridCol w="1828800"/>
                <a:gridCol w="1828800"/>
                <a:gridCol w="1828800"/>
                <a:gridCol w="1828800"/>
              </a:tblGrid>
              <a:tr h="305650">
                <a:tc>
                  <a:txBody>
                    <a:bodyPr/>
                    <a:lstStyle/>
                    <a:p>
                      <a:pPr indent="0" lvl="0" marL="0" rtl="0" algn="ctr">
                        <a:spcBef>
                          <a:spcPts val="0"/>
                        </a:spcBef>
                        <a:spcAft>
                          <a:spcPts val="0"/>
                        </a:spcAft>
                        <a:buNone/>
                      </a:pPr>
                      <a:r>
                        <a:rPr b="1" lang="en" sz="1200">
                          <a:latin typeface="Open Sans"/>
                          <a:ea typeface="Open Sans"/>
                          <a:cs typeface="Open Sans"/>
                          <a:sym typeface="Open Sans"/>
                        </a:rPr>
                        <a:t>Intro</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1</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FF7300"/>
                    </a:solidFill>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2</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3</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Open Sans"/>
                          <a:ea typeface="Open Sans"/>
                          <a:cs typeface="Open Sans"/>
                          <a:sym typeface="Open Sans"/>
                        </a:rPr>
                        <a:t>Part 4</a:t>
                      </a:r>
                      <a:endParaRPr b="1" sz="1200">
                        <a:latin typeface="Open Sans"/>
                        <a:ea typeface="Open Sans"/>
                        <a:cs typeface="Open Sans"/>
                        <a:sym typeface="Open Sans"/>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bl>
          </a:graphicData>
        </a:graphic>
      </p:graphicFrame>
      <p:sp>
        <p:nvSpPr>
          <p:cNvPr id="139" name="Google Shape;139;p21"/>
          <p:cNvSpPr txBox="1"/>
          <p:nvPr/>
        </p:nvSpPr>
        <p:spPr>
          <a:xfrm>
            <a:off x="392075" y="96525"/>
            <a:ext cx="5094300" cy="569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500">
                <a:latin typeface="Open Sans"/>
                <a:ea typeface="Open Sans"/>
                <a:cs typeface="Open Sans"/>
                <a:sym typeface="Open Sans"/>
              </a:rPr>
              <a:t>Scouting and Brainstorming</a:t>
            </a:r>
            <a:endParaRPr b="1" sz="2500">
              <a:latin typeface="Open Sans"/>
              <a:ea typeface="Open Sans"/>
              <a:cs typeface="Open Sans"/>
              <a:sym typeface="Open Sans"/>
            </a:endParaRPr>
          </a:p>
        </p:txBody>
      </p:sp>
      <p:sp>
        <p:nvSpPr>
          <p:cNvPr id="140" name="Google Shape;140;p21"/>
          <p:cNvSpPr txBox="1"/>
          <p:nvPr/>
        </p:nvSpPr>
        <p:spPr>
          <a:xfrm>
            <a:off x="5432525" y="2737100"/>
            <a:ext cx="3308400" cy="1644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200">
                <a:solidFill>
                  <a:schemeClr val="dk1"/>
                </a:solidFill>
                <a:latin typeface="Open Sans"/>
                <a:ea typeface="Open Sans"/>
                <a:cs typeface="Open Sans"/>
                <a:sym typeface="Open Sans"/>
              </a:rPr>
              <a:t>Once we’re back, we’ll discuss:</a:t>
            </a:r>
            <a:endParaRPr sz="1200">
              <a:solidFill>
                <a:schemeClr val="dk1"/>
              </a:solidFill>
              <a:latin typeface="Open Sans"/>
              <a:ea typeface="Open Sans"/>
              <a:cs typeface="Open Sans"/>
              <a:sym typeface="Open Sans"/>
            </a:endParaRPr>
          </a:p>
          <a:p>
            <a:pPr indent="0" lvl="0" marL="0" rtl="0" algn="l">
              <a:lnSpc>
                <a:spcPct val="115000"/>
              </a:lnSpc>
              <a:spcBef>
                <a:spcPts val="0"/>
              </a:spcBef>
              <a:spcAft>
                <a:spcPts val="0"/>
              </a:spcAft>
              <a:buNone/>
            </a:pPr>
            <a:br>
              <a:rPr i="1" lang="en" sz="1200">
                <a:solidFill>
                  <a:schemeClr val="dk1"/>
                </a:solidFill>
                <a:latin typeface="Open Sans"/>
                <a:ea typeface="Open Sans"/>
                <a:cs typeface="Open Sans"/>
                <a:sym typeface="Open Sans"/>
              </a:rPr>
            </a:br>
            <a:r>
              <a:rPr i="1" lang="en" sz="1200">
                <a:solidFill>
                  <a:schemeClr val="dk1"/>
                </a:solidFill>
                <a:latin typeface="Open Sans"/>
                <a:ea typeface="Open Sans"/>
                <a:cs typeface="Open Sans"/>
                <a:sym typeface="Open Sans"/>
              </a:rPr>
              <a:t>What types of questions could we ask that a camera trap could help us answer? </a:t>
            </a:r>
            <a:r>
              <a:rPr lang="en" sz="1200">
                <a:solidFill>
                  <a:schemeClr val="dk1"/>
                </a:solidFill>
                <a:latin typeface="Open Sans"/>
                <a:ea typeface="Open Sans"/>
                <a:cs typeface="Open Sans"/>
                <a:sym typeface="Open Sans"/>
              </a:rPr>
              <a:t>Think back to the news stories you read.</a:t>
            </a:r>
            <a:r>
              <a:rPr i="1" lang="en" sz="1200">
                <a:solidFill>
                  <a:schemeClr val="dk1"/>
                </a:solidFill>
                <a:latin typeface="Open Sans"/>
                <a:ea typeface="Open Sans"/>
                <a:cs typeface="Open Sans"/>
                <a:sym typeface="Open Sans"/>
              </a:rPr>
              <a:t> </a:t>
            </a:r>
            <a:r>
              <a:rPr lang="en" sz="1200">
                <a:solidFill>
                  <a:schemeClr val="dk1"/>
                </a:solidFill>
                <a:latin typeface="Open Sans"/>
                <a:ea typeface="Open Sans"/>
                <a:cs typeface="Open Sans"/>
                <a:sym typeface="Open Sans"/>
              </a:rPr>
              <a:t>Start brainstorming and challenge yourself to go beyond simply asking “what is there?”</a:t>
            </a:r>
            <a:endParaRPr sz="1200">
              <a:solidFill>
                <a:schemeClr val="dk1"/>
              </a:solidFill>
              <a:latin typeface="Open Sans"/>
              <a:ea typeface="Open Sans"/>
              <a:cs typeface="Open Sans"/>
              <a:sym typeface="Open Sans"/>
            </a:endParaRPr>
          </a:p>
        </p:txBody>
      </p:sp>
      <p:pic>
        <p:nvPicPr>
          <p:cNvPr id="141" name="Google Shape;141;p21"/>
          <p:cNvPicPr preferRelativeResize="0"/>
          <p:nvPr/>
        </p:nvPicPr>
        <p:blipFill>
          <a:blip r:embed="rId3">
            <a:alphaModFix/>
          </a:blip>
          <a:stretch>
            <a:fillRect/>
          </a:stretch>
        </p:blipFill>
        <p:spPr>
          <a:xfrm>
            <a:off x="5292850" y="285825"/>
            <a:ext cx="3448086" cy="2067725"/>
          </a:xfrm>
          <a:prstGeom prst="rect">
            <a:avLst/>
          </a:prstGeom>
          <a:noFill/>
          <a:ln>
            <a:noFill/>
          </a:ln>
        </p:spPr>
      </p:pic>
      <p:sp>
        <p:nvSpPr>
          <p:cNvPr id="142" name="Google Shape;142;p21"/>
          <p:cNvSpPr txBox="1"/>
          <p:nvPr/>
        </p:nvSpPr>
        <p:spPr>
          <a:xfrm>
            <a:off x="413725" y="810425"/>
            <a:ext cx="42561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Open Sans"/>
                <a:ea typeface="Open Sans"/>
                <a:cs typeface="Open Sans"/>
                <a:sym typeface="Open Sans"/>
              </a:rPr>
              <a:t>Let’s take a walk! Before we head out, here are some things to think about…</a:t>
            </a:r>
            <a:endParaRPr>
              <a:latin typeface="Open Sans"/>
              <a:ea typeface="Open Sans"/>
              <a:cs typeface="Open Sans"/>
              <a:sym typeface="Open Sans"/>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